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452" r:id="rId1"/>
  </p:sldMasterIdLst>
  <p:notesMasterIdLst>
    <p:notesMasterId r:id="rId19"/>
  </p:notesMasterIdLst>
  <p:sldIdLst>
    <p:sldId id="256" r:id="rId2"/>
    <p:sldId id="274" r:id="rId3"/>
    <p:sldId id="320" r:id="rId4"/>
    <p:sldId id="341" r:id="rId5"/>
    <p:sldId id="326" r:id="rId6"/>
    <p:sldId id="342" r:id="rId7"/>
    <p:sldId id="343" r:id="rId8"/>
    <p:sldId id="321" r:id="rId9"/>
    <p:sldId id="284" r:id="rId10"/>
    <p:sldId id="344" r:id="rId11"/>
    <p:sldId id="345" r:id="rId12"/>
    <p:sldId id="347" r:id="rId13"/>
    <p:sldId id="348" r:id="rId14"/>
    <p:sldId id="349" r:id="rId15"/>
    <p:sldId id="353" r:id="rId16"/>
    <p:sldId id="350" r:id="rId17"/>
    <p:sldId id="355" r:id="rId1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ith Cheltenham" initials="FC" lastIdx="1" clrIdx="0">
    <p:extLst>
      <p:ext uri="{19B8F6BF-5375-455C-9EA6-DF929625EA0E}">
        <p15:presenceInfo xmlns:p15="http://schemas.microsoft.com/office/powerpoint/2012/main" userId="c318652a2261e5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3399FF"/>
    <a:srgbClr val="0000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47" autoAdjust="0"/>
    <p:restoredTop sz="74865" autoAdjust="0"/>
  </p:normalViewPr>
  <p:slideViewPr>
    <p:cSldViewPr snapToGrid="0">
      <p:cViewPr varScale="1">
        <p:scale>
          <a:sx n="56" d="100"/>
          <a:sy n="56" d="100"/>
        </p:scale>
        <p:origin x="11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6EDEC28-A8EE-4004-B490-E112DE88C25F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E88629E-CCD2-47F6-8182-4E44BDDAA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00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8629E-CCD2-47F6-8182-4E44BDDAA4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50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8629E-CCD2-47F6-8182-4E44BDDAA4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1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for each bullet to appear</a:t>
            </a:r>
            <a:r>
              <a:rPr lang="en-US" baseline="0" dirty="0" smtClean="0"/>
              <a:t> (5 bullets)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5042F-7D5C-4387-9A19-4FF8A27F2E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70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C9B6DD-1B26-FD4B-93CF-46642DA6D25C}" type="slidenum">
              <a:rPr lang="en-US"/>
              <a:pPr/>
              <a:t>10</a:t>
            </a:fld>
            <a:endParaRPr lang="en-US"/>
          </a:p>
        </p:txBody>
      </p:sp>
      <p:sp>
        <p:nvSpPr>
          <p:cNvPr id="112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8663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2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3202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Click for each bullet to appear</a:t>
            </a:r>
            <a:r>
              <a:rPr lang="en-US" baseline="0" dirty="0" smtClean="0"/>
              <a:t> (4 bullets).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31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for each bullet to appear</a:t>
            </a:r>
            <a:r>
              <a:rPr lang="en-US" baseline="0" dirty="0" smtClean="0"/>
              <a:t> (4 bullets).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5042F-7D5C-4387-9A19-4FF8A27F2E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18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for each bullet to appear</a:t>
            </a:r>
            <a:r>
              <a:rPr lang="en-US" baseline="0" dirty="0" smtClean="0"/>
              <a:t> (4 bullets).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5042F-7D5C-4387-9A19-4FF8A27F2E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44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for each bullet to appear</a:t>
            </a:r>
            <a:r>
              <a:rPr lang="en-US" baseline="0" dirty="0" smtClean="0"/>
              <a:t> (4 bullets).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5042F-7D5C-4387-9A19-4FF8A27F2E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66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ctr" anchorCtr="0">
            <a:noAutofit/>
          </a:bodyPr>
          <a:lstStyle/>
          <a:p>
            <a:r>
              <a:rPr lang="en-US" dirty="0" smtClean="0"/>
              <a:t>Click for each bullet to appear</a:t>
            </a:r>
            <a:r>
              <a:rPr lang="en-US" baseline="0" dirty="0" smtClean="0"/>
              <a:t> (4 bullets).</a:t>
            </a:r>
            <a:endParaRPr lang="en-US" dirty="0"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5109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D64B-E9AB-4B1A-B6DC-979F9A895828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F69C-6E3A-4E1E-93B0-FCF9E0F62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2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D64B-E9AB-4B1A-B6DC-979F9A895828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F69C-6E3A-4E1E-93B0-FCF9E0F62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60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D64B-E9AB-4B1A-B6DC-979F9A895828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F69C-6E3A-4E1E-93B0-FCF9E0F62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2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D64B-E9AB-4B1A-B6DC-979F9A895828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F69C-6E3A-4E1E-93B0-FCF9E0F62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82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D64B-E9AB-4B1A-B6DC-979F9A895828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F69C-6E3A-4E1E-93B0-FCF9E0F62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9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D64B-E9AB-4B1A-B6DC-979F9A895828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F69C-6E3A-4E1E-93B0-FCF9E0F62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4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D64B-E9AB-4B1A-B6DC-979F9A895828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F69C-6E3A-4E1E-93B0-FCF9E0F62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5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D64B-E9AB-4B1A-B6DC-979F9A895828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F69C-6E3A-4E1E-93B0-FCF9E0F62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90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D64B-E9AB-4B1A-B6DC-979F9A895828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F69C-6E3A-4E1E-93B0-FCF9E0F62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D64B-E9AB-4B1A-B6DC-979F9A895828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F69C-6E3A-4E1E-93B0-FCF9E0F62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2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D64B-E9AB-4B1A-B6DC-979F9A895828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F69C-6E3A-4E1E-93B0-FCF9E0F62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56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3D64B-E9AB-4B1A-B6DC-979F9A895828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BF69C-6E3A-4E1E-93B0-FCF9E0F62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2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53" r:id="rId1"/>
    <p:sldLayoutId id="2147486454" r:id="rId2"/>
    <p:sldLayoutId id="2147486455" r:id="rId3"/>
    <p:sldLayoutId id="2147486456" r:id="rId4"/>
    <p:sldLayoutId id="2147486457" r:id="rId5"/>
    <p:sldLayoutId id="2147486458" r:id="rId6"/>
    <p:sldLayoutId id="2147486459" r:id="rId7"/>
    <p:sldLayoutId id="2147486460" r:id="rId8"/>
    <p:sldLayoutId id="2147486461" r:id="rId9"/>
    <p:sldLayoutId id="2147486462" r:id="rId10"/>
    <p:sldLayoutId id="21474864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ainbowhealthontario.ca/rhostor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6395"/>
            <a:ext cx="12192000" cy="5636983"/>
          </a:xfrm>
        </p:spPr>
        <p:txBody>
          <a:bodyPr anchor="ctr">
            <a:normAutofit/>
          </a:bodyPr>
          <a:lstStyle/>
          <a:p>
            <a:pPr algn="ctr"/>
            <a:r>
              <a:rPr lang="en-US" sz="6600" dirty="0" smtClean="0"/>
              <a:t>The Black Bisexual Experience</a:t>
            </a:r>
            <a:br>
              <a:rPr lang="en-US" sz="6600" dirty="0" smtClean="0"/>
            </a:br>
            <a:r>
              <a:rPr lang="en-US" sz="6600" dirty="0" smtClean="0"/>
              <a:t>presented by BiNet USA</a:t>
            </a:r>
            <a:endParaRPr lang="en-US" sz="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378" y="5973378"/>
            <a:ext cx="884622" cy="88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777405" y="32364"/>
            <a:ext cx="10508734" cy="1144921"/>
          </a:xfrm>
          <a:ln/>
        </p:spPr>
        <p:txBody>
          <a:bodyPr vert="horz" lIns="91440" tIns="35203" rIns="91440" bIns="45720" rtlCol="0" anchor="ctr">
            <a:normAutofit/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4800" dirty="0"/>
              <a:t>Bisexual </a:t>
            </a:r>
            <a:r>
              <a:rPr lang="en-US" sz="4800" dirty="0" smtClean="0"/>
              <a:t>policy </a:t>
            </a:r>
            <a:r>
              <a:rPr lang="en-US" sz="4800" dirty="0"/>
              <a:t>priority: </a:t>
            </a:r>
            <a:r>
              <a:rPr lang="en-US" sz="5000" b="0" dirty="0" smtClean="0"/>
              <a:t>Mental Health</a:t>
            </a:r>
            <a:endParaRPr lang="en-US" sz="5000" b="0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06328" y="1234890"/>
            <a:ext cx="4929138" cy="531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cs typeface="Garamond" charset="0"/>
              </a:rPr>
              <a:t>Bisexuals suffer higher rates of every mood and anxiety disorder.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  <a:cs typeface="Garamond" charset="0"/>
              </a:rPr>
              <a:t>Bisexuals also 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Garamond" charset="0"/>
              </a:rPr>
              <a:t>had more  anger,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Garamond" charset="0"/>
              </a:rPr>
              <a:t>self-injury, suicidal 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Garamond" charset="0"/>
              </a:rPr>
              <a:t>ideation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Garamond" charset="0"/>
              </a:rPr>
              <a:t>and suicide 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Garamond" charset="0"/>
              </a:rPr>
              <a:t>attempts.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  <a:cs typeface="Garamond" charset="0"/>
              </a:rPr>
              <a:t>Among 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Garamond" charset="0"/>
              </a:rPr>
              <a:t>women, bisexual women had highest prevalence of PTSD (26.6% versus 6.6% of the heterosexual reference group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Garamond" charset="0"/>
              </a:rPr>
              <a:t>).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  <a:cs typeface="Garamond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Garamond" charset="0"/>
              </a:rPr>
              <a:t>“..the high prevalence of PTSD among sexual minorities in early adulthood potentially sets the stage for poorer health throughout adulthood” -  American Journal of Public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Garamond" charset="0"/>
              </a:rPr>
              <a:t>Health, 2012</a:t>
            </a:r>
            <a:endParaRPr lang="en-US" sz="2000" dirty="0">
              <a:solidFill>
                <a:schemeClr val="tx1"/>
              </a:solidFill>
              <a:latin typeface="+mn-lt"/>
              <a:cs typeface="Garamon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313" y="5723875"/>
            <a:ext cx="5726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Out For Health, Healthy People 2020 Bisexual Fact Sheet</a:t>
            </a:r>
            <a:endParaRPr lang="en-US" sz="1400" dirty="0"/>
          </a:p>
        </p:txBody>
      </p:sp>
      <p:pic>
        <p:nvPicPr>
          <p:cNvPr id="10" name="Picture 9" descr="stigma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284" y="1039263"/>
            <a:ext cx="3755996" cy="5372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4537494" y="6517598"/>
            <a:ext cx="7487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/>
              <a:t>Example of a bisexual anti-stigma campaign </a:t>
            </a:r>
            <a:r>
              <a:rPr lang="en-US" sz="1400" dirty="0" smtClean="0">
                <a:solidFill>
                  <a:srgbClr val="FFFFFF"/>
                </a:solidFill>
                <a:hlinkClick r:id="rId4"/>
              </a:rPr>
              <a:t>http</a:t>
            </a:r>
            <a:r>
              <a:rPr lang="en-US" sz="1400" dirty="0">
                <a:solidFill>
                  <a:srgbClr val="FFFFFF"/>
                </a:solidFill>
                <a:hlinkClick r:id="rId4"/>
              </a:rPr>
              <a:t>://www.rainbowhealthontario.ca/rhostore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156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3099" y="136873"/>
            <a:ext cx="11746609" cy="896875"/>
          </a:xfrm>
        </p:spPr>
        <p:txBody>
          <a:bodyPr anchor="t">
            <a:noAutofit/>
          </a:bodyPr>
          <a:lstStyle/>
          <a:p>
            <a:pPr algn="ctr"/>
            <a:r>
              <a:rPr lang="en-US" sz="4000" dirty="0"/>
              <a:t>Bisexual p</a:t>
            </a:r>
            <a:r>
              <a:rPr lang="en-US" sz="4000" dirty="0" smtClean="0"/>
              <a:t>olicy </a:t>
            </a:r>
            <a:r>
              <a:rPr lang="en-US" sz="4000" dirty="0"/>
              <a:t>p</a:t>
            </a:r>
            <a:r>
              <a:rPr lang="en-US" sz="4000" dirty="0" smtClean="0"/>
              <a:t>riority</a:t>
            </a:r>
            <a:r>
              <a:rPr lang="en-US" sz="4000" dirty="0"/>
              <a:t>: </a:t>
            </a:r>
            <a:r>
              <a:rPr lang="en-US" sz="4000" dirty="0" smtClean="0"/>
              <a:t>Sexual/Physical Violence</a:t>
            </a:r>
            <a:endParaRPr lang="en-US" sz="4000" b="0" dirty="0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213099" y="1768408"/>
            <a:ext cx="2718580" cy="364913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Most studies reveal that approximately 50% of transgender people experience sexual violence at some point in their lifetime </a:t>
            </a:r>
            <a:r>
              <a:rPr lang="en-US" sz="2200" dirty="0" smtClean="0"/>
              <a:t>– </a:t>
            </a:r>
            <a:r>
              <a:rPr lang="en-US" sz="2200" i="1" dirty="0" smtClean="0"/>
              <a:t>Journal of Aggression and Violent Behavior</a:t>
            </a:r>
            <a:endParaRPr lang="en-US" sz="2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77331" y="6152203"/>
            <a:ext cx="11282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Sources: Walters, M.L., Chen J., &amp; </a:t>
            </a:r>
            <a:r>
              <a:rPr lang="en-US" sz="1200" dirty="0" err="1"/>
              <a:t>Breiding</a:t>
            </a:r>
            <a:r>
              <a:rPr lang="en-US" sz="1200" dirty="0"/>
              <a:t>, M.J. (2013). The National Intimate Partner and Sexual Violence Survey (NISVS): 2010 Findings on Victimization by Sexual Orientation. Atlanta, GA: National Center for Injury Prevention and Control, Centers for Disease Control and Prevention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500" y="1239654"/>
            <a:ext cx="9287208" cy="4706639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8037208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3099" y="136873"/>
            <a:ext cx="11505289" cy="896875"/>
          </a:xfrm>
        </p:spPr>
        <p:txBody>
          <a:bodyPr anchor="t">
            <a:noAutofit/>
          </a:bodyPr>
          <a:lstStyle/>
          <a:p>
            <a:pPr algn="ctr"/>
            <a:r>
              <a:rPr lang="en-US" sz="4800" dirty="0" smtClean="0"/>
              <a:t>Sexual Violence is a Universal </a:t>
            </a:r>
            <a:r>
              <a:rPr lang="en-US" sz="4800" dirty="0"/>
              <a:t>D</a:t>
            </a:r>
            <a:r>
              <a:rPr lang="en-US" sz="4800" dirty="0" smtClean="0"/>
              <a:t>isparity</a:t>
            </a:r>
            <a:endParaRPr lang="en-US" sz="48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499" y="1033748"/>
            <a:ext cx="9996488" cy="5443753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7513024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3097" y="48383"/>
            <a:ext cx="11746609" cy="896875"/>
          </a:xfrm>
        </p:spPr>
        <p:txBody>
          <a:bodyPr anchor="t">
            <a:noAutofit/>
          </a:bodyPr>
          <a:lstStyle/>
          <a:p>
            <a:pPr algn="ctr"/>
            <a:r>
              <a:rPr lang="en-US" sz="6000" dirty="0" smtClean="0"/>
              <a:t>Intimate partner violence</a:t>
            </a:r>
            <a:endParaRPr lang="en-US" sz="60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327" y="1033748"/>
            <a:ext cx="9936151" cy="5623991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6180874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81" y="833718"/>
            <a:ext cx="3975790" cy="3922059"/>
          </a:xfrm>
        </p:spPr>
        <p:txBody>
          <a:bodyPr>
            <a:noAutofit/>
          </a:bodyPr>
          <a:lstStyle/>
          <a:p>
            <a:r>
              <a:rPr lang="en-US" sz="4200" dirty="0" smtClean="0"/>
              <a:t>Funding disparities</a:t>
            </a:r>
            <a:br>
              <a:rPr lang="en-US" sz="4200" dirty="0" smtClean="0"/>
            </a:br>
            <a:r>
              <a:rPr lang="en-US" sz="4200" dirty="0" smtClean="0"/>
              <a:t>present in both public and private service providers and funders</a:t>
            </a:r>
            <a:endParaRPr lang="en-US" sz="4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265" y="833718"/>
            <a:ext cx="7804948" cy="5814732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sp>
        <p:nvSpPr>
          <p:cNvPr id="8" name="Right Arrow 7"/>
          <p:cNvSpPr/>
          <p:nvPr/>
        </p:nvSpPr>
        <p:spPr>
          <a:xfrm>
            <a:off x="4575409" y="1864238"/>
            <a:ext cx="927847" cy="569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/>
          <p:cNvSpPr/>
          <p:nvPr/>
        </p:nvSpPr>
        <p:spPr>
          <a:xfrm>
            <a:off x="5970493" y="2053723"/>
            <a:ext cx="5177119" cy="190710"/>
          </a:xfrm>
          <a:prstGeom prst="flowChartProcess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4594" y="5725120"/>
            <a:ext cx="2971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Source, "40 Years Of LGBT Philanthropy" by LGBTFunders.com</a:t>
            </a:r>
          </a:p>
        </p:txBody>
      </p:sp>
    </p:spTree>
    <p:extLst>
      <p:ext uri="{BB962C8B-B14F-4D97-AF65-F5344CB8AC3E}">
        <p14:creationId xmlns:p14="http://schemas.microsoft.com/office/powerpoint/2010/main" val="188682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 “Broken </a:t>
            </a:r>
            <a:r>
              <a:rPr lang="en-US" dirty="0"/>
              <a:t>Bargain for LGBT Workers of </a:t>
            </a:r>
            <a:r>
              <a:rPr lang="en-US" dirty="0" smtClean="0"/>
              <a:t>Color” affects bisexuals too.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089" y="1569918"/>
            <a:ext cx="10708940" cy="4356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583089" y="6426201"/>
            <a:ext cx="116089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LGBT Movement Advancement Project Report (co-sponsored by NBJC): http</a:t>
            </a:r>
            <a:r>
              <a:rPr lang="en-US" dirty="0"/>
              <a:t>://</a:t>
            </a:r>
            <a:r>
              <a:rPr lang="en-US" dirty="0" smtClean="0"/>
              <a:t>www.lgbtmap.org/workers-of-color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96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11"/>
          <p:cNvSpPr txBox="1">
            <a:spLocks/>
          </p:cNvSpPr>
          <p:nvPr/>
        </p:nvSpPr>
        <p:spPr>
          <a:xfrm>
            <a:off x="1" y="-1"/>
            <a:ext cx="4267200" cy="19694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25" tIns="45700" rIns="91425" bIns="4570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en-US" sz="6000" cap="none" dirty="0" smtClean="0">
                <a:solidFill>
                  <a:schemeClr val="lt1"/>
                </a:solidFill>
                <a:ea typeface="Questrial"/>
                <a:cs typeface="Questrial"/>
                <a:sym typeface="Questrial"/>
              </a:rPr>
              <a:t>How To Be A Bi Ally</a:t>
            </a:r>
          </a:p>
          <a:p>
            <a:pPr algn="ctr">
              <a:spcBef>
                <a:spcPts val="0"/>
              </a:spcBef>
              <a:buClr>
                <a:schemeClr val="lt1"/>
              </a:buClr>
              <a:buSzPct val="25000"/>
            </a:pPr>
            <a:endParaRPr lang="en-US" sz="6000" cap="none" dirty="0">
              <a:solidFill>
                <a:schemeClr val="lt1"/>
              </a:solidFill>
              <a:ea typeface="Questrial"/>
              <a:cs typeface="Questrial"/>
              <a:sym typeface="Quest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027" y="461513"/>
            <a:ext cx="6876898" cy="6057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93604" y="6105378"/>
            <a:ext cx="41640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How To Be Bi Ally Brochure from the Bisexual </a:t>
            </a:r>
            <a:r>
              <a:rPr lang="en-US" sz="1400" dirty="0"/>
              <a:t>Resource Center http://www.biresource.net/Bi_Ally_Brochure.pdf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" y="2184275"/>
            <a:ext cx="4267198" cy="261189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lt1"/>
                </a:solidFill>
              </a:rPr>
              <a:t>Blac</a:t>
            </a:r>
            <a:r>
              <a:rPr lang="en-US" sz="2000" dirty="0" smtClean="0"/>
              <a:t>k </a:t>
            </a:r>
            <a:r>
              <a:rPr lang="en-US" sz="2000" dirty="0" smtClean="0">
                <a:solidFill>
                  <a:schemeClr val="lt1"/>
                </a:solidFill>
              </a:rPr>
              <a:t>bisexual  identified folks can also join BiNet USA’s new Black </a:t>
            </a:r>
            <a:r>
              <a:rPr lang="en-US" sz="2000" dirty="0"/>
              <a:t>Bisexual Collective (BBC*) mailing list. https://groups.google.com/a/binetusa.org/forum/#!forum/bbc</a:t>
            </a:r>
          </a:p>
          <a:p>
            <a:pPr marL="0" indent="0">
              <a:buNone/>
            </a:pPr>
            <a:r>
              <a:rPr lang="en-US" sz="2000" dirty="0"/>
              <a:t>Join us on: </a:t>
            </a:r>
            <a:r>
              <a:rPr lang="en-US" sz="2000" dirty="0" smtClean="0"/>
              <a:t>Facebook/com/groups/</a:t>
            </a:r>
            <a:r>
              <a:rPr lang="en-US" sz="2000" dirty="0" err="1" smtClean="0"/>
              <a:t>bipeopleofcolor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Facebook/com/groups/</a:t>
            </a:r>
            <a:r>
              <a:rPr lang="en-US" sz="2000" dirty="0" err="1" smtClean="0"/>
              <a:t>binetusa</a:t>
            </a:r>
            <a:endParaRPr lang="en-US" sz="20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71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95" y="239728"/>
            <a:ext cx="5673725" cy="55744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558244" y="5969480"/>
            <a:ext cx="504522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Perspective from a black bisexual woman in the UK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58199" y="414068"/>
            <a:ext cx="6133801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In Summary</a:t>
            </a: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Bisexual people have the capacity to be attracted to more than one </a:t>
            </a:r>
            <a:r>
              <a:rPr lang="en-US" sz="2200" dirty="0" smtClean="0"/>
              <a:t>gender.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The </a:t>
            </a:r>
            <a:r>
              <a:rPr lang="en-US" sz="2200" dirty="0"/>
              <a:t>coming out process is often different than the gay/lesbian coming out experience.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bisexual community movement is one based in honoring the complexity of </a:t>
            </a:r>
            <a:r>
              <a:rPr lang="en-US" sz="2200" dirty="0" smtClean="0"/>
              <a:t>sexuality.</a:t>
            </a: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Bisexual labels are important and diverse, much like the large population of bi people in the U.S.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Bisexual Public Policy Priorities center around the extraordinary level of disparities that bi people report facing in the areas of health, mental health and physical/sexual </a:t>
            </a:r>
            <a:r>
              <a:rPr lang="en-US" sz="2200" dirty="0" smtClean="0"/>
              <a:t>violence.</a:t>
            </a: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Being an ally to bisexual people starts with basic respect for the </a:t>
            </a:r>
            <a:r>
              <a:rPr lang="en-US" sz="2200" dirty="0" smtClean="0"/>
              <a:t>orientation</a:t>
            </a:r>
            <a:r>
              <a:rPr lang="en-US" sz="2200" dirty="0"/>
              <a:t> </a:t>
            </a:r>
            <a:r>
              <a:rPr lang="en-US" sz="2200" dirty="0" smtClean="0"/>
              <a:t>and affirmation of the bisexual community.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2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910" y="90581"/>
            <a:ext cx="10958731" cy="1358631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Bisexual, bi definition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9648" y="5005869"/>
            <a:ext cx="8844779" cy="1323439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Legacy Sans OS ITC TT" panose="00000400000000000000" pitchFamily="2" charset="0"/>
              </a:rPr>
              <a:t>“Bisexuals are </a:t>
            </a:r>
            <a:r>
              <a:rPr lang="en-US" sz="2000" b="1" dirty="0">
                <a:latin typeface="Legacy Sans OS ITC TT" panose="00000400000000000000" pitchFamily="2" charset="0"/>
              </a:rPr>
              <a:t>people who </a:t>
            </a:r>
            <a:r>
              <a:rPr lang="en-US" sz="2000" b="1" dirty="0" smtClean="0">
                <a:latin typeface="Legacy Sans OS ITC TT" panose="00000400000000000000" pitchFamily="2" charset="0"/>
              </a:rPr>
              <a:t>acknowledge</a:t>
            </a:r>
            <a:r>
              <a:rPr lang="en-US" sz="2000" dirty="0" smtClean="0">
                <a:latin typeface="Legacy Sans OS ITC TT" panose="00000400000000000000" pitchFamily="2" charset="0"/>
              </a:rPr>
              <a:t> </a:t>
            </a:r>
            <a:r>
              <a:rPr lang="en-US" sz="2000" dirty="0">
                <a:latin typeface="Legacy Sans OS ITC TT" panose="00000400000000000000" pitchFamily="2" charset="0"/>
              </a:rPr>
              <a:t>in themselves </a:t>
            </a:r>
            <a:r>
              <a:rPr lang="en-US" sz="2000" b="1" dirty="0">
                <a:latin typeface="Legacy Sans OS ITC TT" panose="00000400000000000000" pitchFamily="2" charset="0"/>
              </a:rPr>
              <a:t>the potential to be attracted</a:t>
            </a:r>
            <a:r>
              <a:rPr lang="en-US" sz="2000" dirty="0">
                <a:latin typeface="Legacy Sans OS ITC TT" panose="00000400000000000000" pitchFamily="2" charset="0"/>
              </a:rPr>
              <a:t> – romantically and/or sexually – </a:t>
            </a:r>
            <a:r>
              <a:rPr lang="en-US" sz="2000" b="1" dirty="0">
                <a:latin typeface="Legacy Sans OS ITC TT" panose="00000400000000000000" pitchFamily="2" charset="0"/>
              </a:rPr>
              <a:t>to people of more than one</a:t>
            </a:r>
            <a:r>
              <a:rPr lang="en-US" sz="2000" dirty="0">
                <a:latin typeface="Legacy Sans OS ITC TT" panose="00000400000000000000" pitchFamily="2" charset="0"/>
              </a:rPr>
              <a:t> sex and/or gender, </a:t>
            </a:r>
            <a:r>
              <a:rPr lang="en-US" sz="2000" b="1" dirty="0">
                <a:latin typeface="Legacy Sans OS ITC TT" panose="00000400000000000000" pitchFamily="2" charset="0"/>
              </a:rPr>
              <a:t>not necessarily at the same time</a:t>
            </a:r>
            <a:r>
              <a:rPr lang="en-US" sz="2000" dirty="0">
                <a:latin typeface="Legacy Sans OS ITC TT" panose="00000400000000000000" pitchFamily="2" charset="0"/>
              </a:rPr>
              <a:t>, </a:t>
            </a:r>
            <a:r>
              <a:rPr lang="en-US" sz="2000" dirty="0"/>
              <a:t>not</a:t>
            </a:r>
            <a:r>
              <a:rPr lang="en-US" sz="2000" dirty="0">
                <a:latin typeface="Legacy Sans OS ITC TT" panose="00000400000000000000" pitchFamily="2" charset="0"/>
              </a:rPr>
              <a:t> necessarily </a:t>
            </a:r>
            <a:r>
              <a:rPr lang="en-US" sz="2000" b="1" dirty="0">
                <a:latin typeface="Legacy Sans OS ITC TT" panose="00000400000000000000" pitchFamily="2" charset="0"/>
              </a:rPr>
              <a:t>in the same way</a:t>
            </a:r>
            <a:r>
              <a:rPr lang="en-US" sz="2000" dirty="0">
                <a:latin typeface="Legacy Sans OS ITC TT" panose="00000400000000000000" pitchFamily="2" charset="0"/>
              </a:rPr>
              <a:t>, and not necessarily </a:t>
            </a:r>
            <a:r>
              <a:rPr lang="en-US" sz="2000" b="1" dirty="0">
                <a:latin typeface="Legacy Sans OS ITC TT" panose="00000400000000000000" pitchFamily="2" charset="0"/>
              </a:rPr>
              <a:t>to the same degree</a:t>
            </a:r>
            <a:r>
              <a:rPr lang="en-US" sz="2000" dirty="0" smtClean="0">
                <a:latin typeface="Legacy Sans OS ITC TT" panose="00000400000000000000" pitchFamily="2" charset="0"/>
              </a:rPr>
              <a:t>.” – Robyn Ochs</a:t>
            </a:r>
            <a:endParaRPr lang="en-US" sz="2000" dirty="0">
              <a:latin typeface="Legacy Sans OS ITC TT" panose="00000400000000000000" pitchFamily="2" charset="0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58518" y="6611779"/>
            <a:ext cx="2433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 Robyn Ochs www.robynochs.com</a:t>
            </a:r>
          </a:p>
        </p:txBody>
      </p:sp>
      <p:pic>
        <p:nvPicPr>
          <p:cNvPr id="1028" name="Picture 4" descr="http://izquotes.com/quotes-pictures/quote-bisexuality-means-i-am-free-and-i-am-as-likely-to-want-to-love-a-woman-as-i-am-likely-to-want-to-june-jordan-971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737" y="1243493"/>
            <a:ext cx="8001000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206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910" y="0"/>
            <a:ext cx="10958731" cy="1358631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Rich historical 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890" y="1358631"/>
            <a:ext cx="10550770" cy="502083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3000" dirty="0" smtClean="0"/>
              <a:t>From the 1990 Bisexual Manifesto:</a:t>
            </a:r>
          </a:p>
          <a:p>
            <a:r>
              <a:rPr lang="en-US" sz="2800" b="1" dirty="0" smtClean="0"/>
              <a:t>Bisexuality </a:t>
            </a:r>
            <a:r>
              <a:rPr lang="en-US" sz="2800" b="1" dirty="0"/>
              <a:t>is a whole, fluid identity. Do not assume </a:t>
            </a:r>
            <a:r>
              <a:rPr lang="en-US" sz="2800" dirty="0"/>
              <a:t>that bisexuality is binary or </a:t>
            </a:r>
            <a:r>
              <a:rPr lang="en-US" sz="2800" dirty="0" err="1"/>
              <a:t>duogamous</a:t>
            </a:r>
            <a:r>
              <a:rPr lang="en-US" sz="2800" dirty="0"/>
              <a:t> in nature: </a:t>
            </a:r>
            <a:r>
              <a:rPr lang="en-US" sz="2800" b="1" dirty="0"/>
              <a:t>that we have </a:t>
            </a:r>
            <a:r>
              <a:rPr lang="en-US" sz="2800" b="1" i="1" dirty="0"/>
              <a:t>"two"</a:t>
            </a:r>
            <a:r>
              <a:rPr lang="en-US" sz="2800" b="1" dirty="0"/>
              <a:t> sides </a:t>
            </a:r>
            <a:r>
              <a:rPr lang="en-US" sz="2800" dirty="0"/>
              <a:t>or that we </a:t>
            </a:r>
            <a:r>
              <a:rPr lang="en-US" sz="2800" b="1" dirty="0"/>
              <a:t>must be involved simultaneously with both genders </a:t>
            </a:r>
            <a:r>
              <a:rPr lang="en-US" sz="2800" dirty="0"/>
              <a:t>to be fulfilled human beings. In fact, </a:t>
            </a:r>
            <a:r>
              <a:rPr lang="en-US" sz="2800" b="1" dirty="0"/>
              <a:t>don’t assume that there are only two genders</a:t>
            </a:r>
            <a:r>
              <a:rPr lang="en-US" sz="2800" dirty="0"/>
              <a:t>. </a:t>
            </a:r>
            <a:r>
              <a:rPr lang="en-US" sz="2800" b="1" dirty="0"/>
              <a:t>Do not mistake our fluidity for confusion</a:t>
            </a:r>
            <a:r>
              <a:rPr lang="en-US" sz="2800" dirty="0"/>
              <a:t>, irresponsibility, or an inability to commit. </a:t>
            </a:r>
            <a:r>
              <a:rPr lang="en-US" sz="2800" b="1" dirty="0"/>
              <a:t>Do not equate promiscuity</a:t>
            </a:r>
            <a:r>
              <a:rPr lang="en-US" sz="2800" dirty="0"/>
              <a:t>, infidelity, or unsafe sexual behavior </a:t>
            </a:r>
            <a:r>
              <a:rPr lang="en-US" sz="2800" b="1" dirty="0"/>
              <a:t>with bisexuality</a:t>
            </a:r>
            <a:r>
              <a:rPr lang="en-US" sz="2800" dirty="0"/>
              <a:t>. Those are </a:t>
            </a:r>
            <a:r>
              <a:rPr lang="en-US" sz="2800" b="1" dirty="0"/>
              <a:t>human traits </a:t>
            </a:r>
            <a:r>
              <a:rPr lang="en-US" sz="2800" dirty="0"/>
              <a:t>that </a:t>
            </a:r>
            <a:r>
              <a:rPr lang="en-US" sz="2800" b="1" dirty="0"/>
              <a:t>cross all sexual orientations</a:t>
            </a:r>
            <a:r>
              <a:rPr lang="en-US" sz="2800" dirty="0"/>
              <a:t>. </a:t>
            </a:r>
            <a:r>
              <a:rPr lang="en-US" sz="2800" b="1" dirty="0"/>
              <a:t>Nothing should be assumed about anyone’s sexuality, including your own.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2628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94" y="110159"/>
            <a:ext cx="10931541" cy="1456267"/>
          </a:xfrm>
        </p:spPr>
        <p:txBody>
          <a:bodyPr>
            <a:normAutofit/>
          </a:bodyPr>
          <a:lstStyle/>
          <a:p>
            <a:r>
              <a:rPr lang="en-US" sz="6000" dirty="0" smtClean="0"/>
              <a:t>Black bisexual Icon: June Jordan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4866" y="1617678"/>
            <a:ext cx="4880660" cy="46532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In 1991, black bisexual theorist and poet June Jordan called the bisexual movement a "</a:t>
            </a:r>
            <a:r>
              <a:rPr lang="en-US" b="1" dirty="0"/>
              <a:t>mandate for revolutionary Americans </a:t>
            </a:r>
            <a:r>
              <a:rPr lang="en-US" dirty="0"/>
              <a:t>planning to make it into the twenty-first century on the </a:t>
            </a:r>
            <a:r>
              <a:rPr lang="en-US" b="1" dirty="0"/>
              <a:t>basis of </a:t>
            </a:r>
            <a:r>
              <a:rPr lang="en-US" dirty="0"/>
              <a:t>the </a:t>
            </a:r>
            <a:r>
              <a:rPr lang="en-US" b="1" dirty="0"/>
              <a:t>heart</a:t>
            </a:r>
            <a:r>
              <a:rPr lang="en-US" dirty="0"/>
              <a:t>, on the basis of </a:t>
            </a:r>
            <a:r>
              <a:rPr lang="en-US" b="1" dirty="0"/>
              <a:t>an honest human body</a:t>
            </a:r>
            <a:r>
              <a:rPr lang="en-US" dirty="0"/>
              <a:t>, </a:t>
            </a:r>
            <a:r>
              <a:rPr lang="en-US" b="1" dirty="0"/>
              <a:t>consecrated to every struggle </a:t>
            </a:r>
            <a:r>
              <a:rPr lang="en-US" dirty="0"/>
              <a:t>for justice, every struggle for equality, every struggle for freedom".</a:t>
            </a:r>
          </a:p>
        </p:txBody>
      </p:sp>
      <p:pic>
        <p:nvPicPr>
          <p:cNvPr id="6" name="Picture 5" descr="http://d1o2xrel38nv1n.cloudfront.net/files/2014/02/Screen-shot-2014-02-11-at-3.02.36-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594" y="1566426"/>
            <a:ext cx="5943600" cy="34366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677594" y="5003046"/>
            <a:ext cx="5943600" cy="10802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/>
              <a:t>June Jordan, Alice Walker, Lucille Clifton, and </a:t>
            </a:r>
            <a:r>
              <a:rPr lang="en-US" sz="2000" b="1" dirty="0" err="1"/>
              <a:t>Audre</a:t>
            </a:r>
            <a:r>
              <a:rPr lang="en-US" sz="2000" b="1" dirty="0"/>
              <a:t> </a:t>
            </a:r>
            <a:r>
              <a:rPr lang="en-US" sz="2000" b="1" dirty="0" smtClean="0"/>
              <a:t>Lorde </a:t>
            </a:r>
            <a:r>
              <a:rPr lang="en-US" sz="2000" b="1" dirty="0"/>
              <a:t>together at the 1979 Phyllis Wheatley Poetry Festival</a:t>
            </a:r>
          </a:p>
        </p:txBody>
      </p:sp>
    </p:spTree>
    <p:extLst>
      <p:ext uri="{BB962C8B-B14F-4D97-AF65-F5344CB8AC3E}">
        <p14:creationId xmlns:p14="http://schemas.microsoft.com/office/powerpoint/2010/main" val="183697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39" y="29232"/>
            <a:ext cx="11017046" cy="1047400"/>
          </a:xfrm>
        </p:spPr>
        <p:txBody>
          <a:bodyPr anchor="ctr">
            <a:normAutofit/>
          </a:bodyPr>
          <a:lstStyle/>
          <a:p>
            <a:pPr algn="ctr"/>
            <a:r>
              <a:rPr lang="en-US" sz="6000" dirty="0"/>
              <a:t>Labels </a:t>
            </a:r>
            <a:r>
              <a:rPr lang="en-US" sz="6000" dirty="0" smtClean="0"/>
              <a:t>are important to us</a:t>
            </a:r>
            <a:endParaRPr lang="en-US" sz="6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678129" y="1417152"/>
            <a:ext cx="5899356" cy="3435068"/>
          </a:xfrm>
        </p:spPr>
        <p:txBody>
          <a:bodyPr anchor="t">
            <a:noAutofit/>
          </a:bodyPr>
          <a:lstStyle/>
          <a:p>
            <a:pPr fontAlgn="base"/>
            <a:r>
              <a:rPr lang="en-US" dirty="0" smtClean="0"/>
              <a:t>Bisexual is a </a:t>
            </a:r>
            <a:r>
              <a:rPr lang="en-US" b="1" dirty="0" smtClean="0"/>
              <a:t>Community Identity Label </a:t>
            </a:r>
            <a:r>
              <a:rPr lang="en-US" dirty="0" smtClean="0"/>
              <a:t>(similar to “lesbian,” “gay,” “straight,” or “queer”). </a:t>
            </a:r>
          </a:p>
          <a:p>
            <a:pPr fontAlgn="base"/>
            <a:r>
              <a:rPr lang="en-US" dirty="0" smtClean="0"/>
              <a:t>Many bisexuals use </a:t>
            </a:r>
            <a:r>
              <a:rPr lang="en-US" b="1" dirty="0" smtClean="0"/>
              <a:t>Personal Identity Labels </a:t>
            </a:r>
            <a:r>
              <a:rPr lang="en-US" dirty="0" smtClean="0"/>
              <a:t>that serve a vital function in describing differences while giving each individual a space to be unique. </a:t>
            </a:r>
          </a:p>
          <a:p>
            <a:pPr fontAlgn="base"/>
            <a:r>
              <a:rPr lang="en-US" dirty="0" smtClean="0"/>
              <a:t>Personal Identity Labels can include (</a:t>
            </a:r>
            <a:r>
              <a:rPr lang="en-US" b="1" dirty="0" smtClean="0"/>
              <a:t>but would never be limited to</a:t>
            </a:r>
            <a:r>
              <a:rPr lang="en-US" dirty="0" smtClean="0"/>
              <a:t>): fluid, multisexual, non-monosexual, pansexual, polysexual, </a:t>
            </a:r>
            <a:r>
              <a:rPr lang="en-US" dirty="0" err="1" smtClean="0"/>
              <a:t>pomosexual</a:t>
            </a:r>
            <a:r>
              <a:rPr lang="en-US" dirty="0" smtClean="0"/>
              <a:t>, and omnisexual. </a:t>
            </a:r>
          </a:p>
        </p:txBody>
      </p:sp>
      <p:pic>
        <p:nvPicPr>
          <p:cNvPr id="3076" name="Picture 4" descr="https://encrypted-tbn3.gstatic.com/images?q=tbn:ANd9GcTmecxEVdedrW9uvoQVpDeJ64ODO0lQR_v36UbRfUfuLN2kpCI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3" y="1076632"/>
            <a:ext cx="4896793" cy="489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4914" y="6143967"/>
            <a:ext cx="48967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</a:rPr>
              <a:t>Singer/Songwriter </a:t>
            </a:r>
            <a:r>
              <a:rPr lang="en-US" sz="2000" cap="none" spc="0" dirty="0" smtClean="0">
                <a:ln w="0"/>
                <a:solidFill>
                  <a:schemeClr val="tx1"/>
                </a:solidFill>
              </a:rPr>
              <a:t>Frank Ocean sparked bi label conversations upon coming out in 2012</a:t>
            </a:r>
            <a:endParaRPr lang="en-US" sz="2000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4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-5076"/>
            <a:ext cx="10919216" cy="1456267"/>
          </a:xfrm>
        </p:spPr>
        <p:txBody>
          <a:bodyPr/>
          <a:lstStyle/>
          <a:p>
            <a:r>
              <a:rPr lang="en-US" dirty="0" smtClean="0"/>
              <a:t>Label Conversations Are A Community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0701"/>
            <a:ext cx="6145409" cy="5805576"/>
          </a:xfrm>
        </p:spPr>
        <p:txBody>
          <a:bodyPr anchor="ctr">
            <a:noAutofit/>
          </a:bodyPr>
          <a:lstStyle/>
          <a:p>
            <a:pPr fontAlgn="base"/>
            <a:r>
              <a:rPr lang="en-US" dirty="0" smtClean="0"/>
              <a:t>“Bisexual or Pansexual?” can be considered equivalent to internal community conversations many gay and lesbian people also have (e.g. “masculine,” “butch,” “femme,” or “queer”). </a:t>
            </a:r>
          </a:p>
          <a:p>
            <a:pPr fontAlgn="base"/>
            <a:r>
              <a:rPr lang="en-US" dirty="0" smtClean="0"/>
              <a:t>The internal conversation between bi, pan, fluid, queer community members about labels should not be used as a rationale for not serving the needs of the same community.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45409" y="4578690"/>
            <a:ext cx="5891623" cy="1631216"/>
          </a:xfrm>
          <a:prstGeom prst="rect">
            <a:avLst/>
          </a:prstGeom>
          <a:solidFill>
            <a:srgbClr val="0000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/>
              <a:t>"I wrote an open letter that used the word “fluid” and “bisexual” to describe what Frank Ocean described in his letter. I also asked him if he minded the description of "bisexual," he told me he did not. </a:t>
            </a:r>
            <a:r>
              <a:rPr lang="en-US" sz="2000" dirty="0" smtClean="0"/>
              <a:t> – </a:t>
            </a:r>
            <a:r>
              <a:rPr lang="en-US" sz="2000" dirty="0"/>
              <a:t>dream hampton, writer </a:t>
            </a:r>
          </a:p>
        </p:txBody>
      </p:sp>
      <p:pic>
        <p:nvPicPr>
          <p:cNvPr id="4100" name="Picture 4" descr="Frank Ocean - Wiseman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409" y="1766078"/>
            <a:ext cx="5891623" cy="280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6430" y="6524794"/>
            <a:ext cx="724597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00" dirty="0"/>
              <a:t>http://dreamhampton1.tumblr.com/post/26767358662/i-wrote-an-open-letter-that-used-the-word-fluid</a:t>
            </a:r>
          </a:p>
        </p:txBody>
      </p:sp>
    </p:spTree>
    <p:extLst>
      <p:ext uri="{BB962C8B-B14F-4D97-AF65-F5344CB8AC3E}">
        <p14:creationId xmlns:p14="http://schemas.microsoft.com/office/powerpoint/2010/main" val="41371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101" y="70338"/>
            <a:ext cx="10903789" cy="1094459"/>
          </a:xfrm>
        </p:spPr>
        <p:txBody>
          <a:bodyPr anchor="t">
            <a:normAutofit/>
          </a:bodyPr>
          <a:lstStyle/>
          <a:p>
            <a:pPr algn="ctr"/>
            <a:r>
              <a:rPr lang="en-US" sz="6000" dirty="0" smtClean="0"/>
              <a:t>Bisexual Population In the U.S.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275" y="1000664"/>
            <a:ext cx="7142672" cy="5555411"/>
          </a:xfrm>
        </p:spPr>
        <p:txBody>
          <a:bodyPr>
            <a:noAutofit/>
          </a:bodyPr>
          <a:lstStyle/>
          <a:p>
            <a:pPr fontAlgn="base"/>
            <a:r>
              <a:rPr lang="en-US" dirty="0"/>
              <a:t>Williams Institute guidelines </a:t>
            </a:r>
            <a:r>
              <a:rPr lang="en-US" dirty="0" smtClean="0"/>
              <a:t>recommend using </a:t>
            </a:r>
            <a:r>
              <a:rPr lang="en-US" dirty="0"/>
              <a:t>bisexual when collecting LGBT data, and BiNet USA recommends using bisexual when developing resources or support </a:t>
            </a:r>
            <a:r>
              <a:rPr lang="en-US" dirty="0" smtClean="0"/>
              <a:t>opportunities.</a:t>
            </a:r>
          </a:p>
          <a:p>
            <a:pPr fontAlgn="base"/>
            <a:r>
              <a:rPr lang="en-US" dirty="0"/>
              <a:t>T</a:t>
            </a:r>
            <a:r>
              <a:rPr lang="en-US" dirty="0" smtClean="0"/>
              <a:t>ransgender people can also be straight, gay, lesbian, bisexual, queer or asexual. Please allow them to id as such.</a:t>
            </a:r>
            <a:endParaRPr lang="en-US" dirty="0"/>
          </a:p>
          <a:p>
            <a:pPr fontAlgn="base"/>
            <a:r>
              <a:rPr lang="en-US" b="1" dirty="0" smtClean="0"/>
              <a:t>Add a “bi-claimer” whenever possible:</a:t>
            </a:r>
          </a:p>
          <a:p>
            <a:pPr lvl="1" fontAlgn="base"/>
            <a:r>
              <a:rPr lang="en-US" sz="2800" dirty="0" smtClean="0"/>
              <a:t>“The </a:t>
            </a:r>
            <a:r>
              <a:rPr lang="en-US" sz="2800" dirty="0"/>
              <a:t>term bisexual will be used as an inclusive term to mean romantic and/or sexual attraction to more than one gender, and includes pansexual, fluid, omnisexual, and queer </a:t>
            </a:r>
            <a:r>
              <a:rPr lang="en-US" sz="2800" dirty="0" smtClean="0"/>
              <a:t>self-identifications”.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863" y="1164797"/>
            <a:ext cx="4423023" cy="5180813"/>
          </a:xfrm>
          <a:prstGeom prst="rect">
            <a:avLst/>
          </a:prstGeom>
          <a:ln w="38100"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069144" y="5943939"/>
            <a:ext cx="3863661" cy="445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/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184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080" y="-1"/>
            <a:ext cx="7543919" cy="809686"/>
          </a:xfrm>
        </p:spPr>
        <p:txBody>
          <a:bodyPr anchor="ctr">
            <a:normAutofit/>
          </a:bodyPr>
          <a:lstStyle/>
          <a:p>
            <a:pPr algn="r"/>
            <a:r>
              <a:rPr lang="en-US" sz="4000" dirty="0" smtClean="0"/>
              <a:t>Bi coming out process is unique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1440" y="1484682"/>
            <a:ext cx="7637497" cy="2848787"/>
          </a:xfrm>
          <a:solidFill>
            <a:schemeClr val="accent3"/>
          </a:solidFill>
          <a:ln>
            <a:solidFill>
              <a:srgbClr val="0000CC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marL="571500" indent="0" algn="ctr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More stages</a:t>
            </a:r>
          </a:p>
          <a:p>
            <a:pPr marL="571500" indent="0" algn="ctr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Coming </a:t>
            </a:r>
            <a:r>
              <a:rPr lang="en-US" dirty="0">
                <a:solidFill>
                  <a:schemeClr val="bg1"/>
                </a:solidFill>
              </a:rPr>
              <a:t>out later in </a:t>
            </a:r>
            <a:r>
              <a:rPr lang="en-US" dirty="0" smtClean="0">
                <a:solidFill>
                  <a:schemeClr val="bg1"/>
                </a:solidFill>
              </a:rPr>
              <a:t>life</a:t>
            </a:r>
          </a:p>
          <a:p>
            <a:pPr marL="571500" indent="0" algn="ctr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Final stage is different and includes continued “identity maintenance” </a:t>
            </a:r>
          </a:p>
          <a:p>
            <a:pPr marL="571500" indent="0" algn="ctr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30" name="Picture 10" descr="https://fbcdn-sphotos-c-a.akamaihd.net/hphotos-ak-xfp1/v/t1.0-9/1936088_100870286598588_158856_n.jpg?oh=164405991888a10050ffa9bdfb23433f&amp;oe=546C3351&amp;__gda__=1417557511_c44c297f7a61537e7f4d232cacc6bb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066" y="0"/>
            <a:ext cx="2513244" cy="3330804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7994122" y="3997142"/>
            <a:ext cx="44106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© Bi Psychologist Dr. Mimi Hoang, drmimihoang@gmail.com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007" y="5458283"/>
            <a:ext cx="12063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black bisexual leaders working in the U.S. today: Dr. Herukhuti, co-founder of The Center for Culture, Sexuality and Spirituality</a:t>
            </a:r>
            <a:r>
              <a:rPr lang="en-US" dirty="0"/>
              <a:t>, Denise Ingram, co-founder of Bi Activist Facebook Group (600+ members) and </a:t>
            </a:r>
            <a:r>
              <a:rPr lang="en-US" dirty="0" err="1"/>
              <a:t>BiUnity</a:t>
            </a:r>
            <a:r>
              <a:rPr lang="en-US" dirty="0"/>
              <a:t> Philadelphia Leader</a:t>
            </a:r>
            <a:r>
              <a:rPr lang="en-US" dirty="0" smtClean="0"/>
              <a:t>, </a:t>
            </a:r>
            <a:r>
              <a:rPr lang="en-US" dirty="0"/>
              <a:t>Amy </a:t>
            </a:r>
            <a:r>
              <a:rPr lang="en-US" dirty="0" smtClean="0"/>
              <a:t>Andre, </a:t>
            </a:r>
            <a:r>
              <a:rPr lang="en-US" dirty="0"/>
              <a:t>Bisexual </a:t>
            </a:r>
            <a:r>
              <a:rPr lang="en-US" dirty="0" smtClean="0"/>
              <a:t>Health Expert, and </a:t>
            </a:r>
            <a:r>
              <a:rPr lang="en-US" dirty="0" err="1" smtClean="0"/>
              <a:t>ABilly</a:t>
            </a:r>
            <a:r>
              <a:rPr lang="en-US" dirty="0" smtClean="0"/>
              <a:t> </a:t>
            </a:r>
            <a:r>
              <a:rPr lang="en-US" dirty="0"/>
              <a:t>S. Jones-</a:t>
            </a:r>
            <a:r>
              <a:rPr lang="en-US" dirty="0" err="1"/>
              <a:t>Hennin</a:t>
            </a:r>
            <a:r>
              <a:rPr lang="en-US" dirty="0"/>
              <a:t> </a:t>
            </a:r>
            <a:r>
              <a:rPr lang="en-US" dirty="0" smtClean="0"/>
              <a:t>Black </a:t>
            </a:r>
            <a:r>
              <a:rPr lang="en-US" dirty="0"/>
              <a:t>LGBT </a:t>
            </a:r>
            <a:r>
              <a:rPr lang="en-US" dirty="0" smtClean="0"/>
              <a:t>Icon.</a:t>
            </a:r>
            <a:endParaRPr lang="en-US" dirty="0"/>
          </a:p>
        </p:txBody>
      </p:sp>
      <p:pic>
        <p:nvPicPr>
          <p:cNvPr id="5134" name="Picture 14" descr="https://fbcdn-sphotos-g-a.akamaihd.net/hphotos-ak-xpa1/v/t1.0-9/10574354_10204289845507087_4339242324644566547_n.jpg?oh=63136ed05644d4e5158ba7342a5de5fb&amp;oe=54816CD9&amp;__gda__=1415378127_e9e58d86abf8a5887feea2495eadab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886" y="1"/>
            <a:ext cx="2323260" cy="2902746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8" name="Picture 8" descr="http://4.bp.blogspot.com/-cAlnag2xfjg/UcEQRJPAOmI/AAAAAAAAArw/YanUSsXvwCM/s1600/picture+by+marlo+gay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886" y="2915611"/>
            <a:ext cx="3253413" cy="2440059"/>
          </a:xfrm>
          <a:prstGeom prst="rect">
            <a:avLst/>
          </a:prstGeom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5122" name="Picture 2" descr="http://elixher.com/wp-content/uploads/2013/09/ABillySJonesHenn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446" y="2902747"/>
            <a:ext cx="2470864" cy="2470864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7251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Up-Down Arrow 13"/>
          <p:cNvSpPr/>
          <p:nvPr/>
        </p:nvSpPr>
        <p:spPr>
          <a:xfrm>
            <a:off x="8811264" y="1893478"/>
            <a:ext cx="431704" cy="4580466"/>
          </a:xfrm>
          <a:prstGeom prst="upDownArrow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45157" y="2622338"/>
            <a:ext cx="2066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50"/>
              </a:spcAft>
            </a:pPr>
            <a:r>
              <a:rPr lang="en-US" dirty="0"/>
              <a:t>Heterosexuals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24949" y="2391506"/>
            <a:ext cx="1731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Best health in relation to sexual orientation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4228" y="4082669"/>
            <a:ext cx="1680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50"/>
              </a:spcAft>
            </a:pPr>
            <a:r>
              <a:rPr lang="en-US" dirty="0"/>
              <a:t>Gays and Lesbians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24228" y="5744663"/>
            <a:ext cx="170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50"/>
              </a:spcAft>
            </a:pPr>
            <a:r>
              <a:rPr lang="en-US" dirty="0"/>
              <a:t>Bisexuals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12298" y="4729000"/>
            <a:ext cx="1731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Poorest health in relation to sexual orientation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7114" y="284176"/>
            <a:ext cx="10916529" cy="150876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Bisexual policy priority: Health</a:t>
            </a:r>
            <a:endParaRPr lang="en-US" sz="5400" dirty="0">
              <a:effectLst/>
            </a:endParaRPr>
          </a:p>
        </p:txBody>
      </p:sp>
      <p:sp>
        <p:nvSpPr>
          <p:cNvPr id="11" name="Content Placeholder 7"/>
          <p:cNvSpPr>
            <a:spLocks noGrp="1"/>
          </p:cNvSpPr>
          <p:nvPr>
            <p:ph sz="half" idx="1"/>
          </p:nvPr>
        </p:nvSpPr>
        <p:spPr>
          <a:xfrm>
            <a:off x="634320" y="1672265"/>
            <a:ext cx="6289908" cy="3617669"/>
          </a:xfrm>
        </p:spPr>
        <p:txBody>
          <a:bodyPr anchor="t">
            <a:noAutofit/>
          </a:bodyPr>
          <a:lstStyle/>
          <a:p>
            <a:pPr fontAlgn="base">
              <a:buFont typeface="Wingdings" panose="05000000000000000000" pitchFamily="2" charset="2"/>
              <a:buChar char="§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rate of tobacco use, compared to heterosexuals, lesbians and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gays.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rate of anxiety or mood disorder compared to heterosexuals, lesbians and gays.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Bisexual women are the most likely to have </a:t>
            </a: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had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cancer screening (mammogram or pap test) compared to heterosexuals or lesbians.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Bisexual women have more risk factors for heart disease compared to heterosexuals or lesbians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8180" y="6488668"/>
            <a:ext cx="7802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Out For Health, Healthy People 2020 Bisexual Fact 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92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i 2">
      <a:dk1>
        <a:sysClr val="windowText" lastClr="000000"/>
      </a:dk1>
      <a:lt1>
        <a:sysClr val="window" lastClr="FFFFFF"/>
      </a:lt1>
      <a:dk2>
        <a:srgbClr val="542175"/>
      </a:dk2>
      <a:lt2>
        <a:srgbClr val="C79DE3"/>
      </a:lt2>
      <a:accent1>
        <a:srgbClr val="9933FF"/>
      </a:accent1>
      <a:accent2>
        <a:srgbClr val="FF66FF"/>
      </a:accent2>
      <a:accent3>
        <a:srgbClr val="FF33CC"/>
      </a:accent3>
      <a:accent4>
        <a:srgbClr val="CC99FF"/>
      </a:accent4>
      <a:accent5>
        <a:srgbClr val="FFCCFF"/>
      </a:accent5>
      <a:accent6>
        <a:srgbClr val="A35DD1"/>
      </a:accent6>
      <a:hlink>
        <a:srgbClr val="3333FF"/>
      </a:hlink>
      <a:folHlink>
        <a:srgbClr val="82C7F4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18110</TotalTime>
  <Words>1265</Words>
  <Application>Microsoft Office PowerPoint</Application>
  <PresentationFormat>Widescreen</PresentationFormat>
  <Paragraphs>85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ＭＳ Ｐゴシック</vt:lpstr>
      <vt:lpstr>Arial</vt:lpstr>
      <vt:lpstr>Calibri</vt:lpstr>
      <vt:lpstr>Calibri Light</vt:lpstr>
      <vt:lpstr>Century Gothic</vt:lpstr>
      <vt:lpstr>Garamond</vt:lpstr>
      <vt:lpstr>Legacy Sans OS ITC TT</vt:lpstr>
      <vt:lpstr>Questrial</vt:lpstr>
      <vt:lpstr>Wingdings</vt:lpstr>
      <vt:lpstr>Office Theme</vt:lpstr>
      <vt:lpstr>The Black Bisexual Experience presented by BiNet USA</vt:lpstr>
      <vt:lpstr>Bisexual, bi definition</vt:lpstr>
      <vt:lpstr>Rich historical significance</vt:lpstr>
      <vt:lpstr>Black bisexual Icon: June Jordan</vt:lpstr>
      <vt:lpstr>Labels are important to us</vt:lpstr>
      <vt:lpstr>Label Conversations Are A Community Exercise</vt:lpstr>
      <vt:lpstr>Bisexual Population In the U.S.</vt:lpstr>
      <vt:lpstr>Bi coming out process is unique</vt:lpstr>
      <vt:lpstr>Bisexual policy priority: Health</vt:lpstr>
      <vt:lpstr>Bisexual policy priority: Mental Health</vt:lpstr>
      <vt:lpstr>Bisexual policy priority: Sexual/Physical Violence</vt:lpstr>
      <vt:lpstr>Sexual Violence is a Universal Disparity</vt:lpstr>
      <vt:lpstr>Intimate partner violence</vt:lpstr>
      <vt:lpstr>Funding disparities present in both public and private service providers and funders</vt:lpstr>
      <vt:lpstr>The “Broken Bargain for LGBT Workers of Color” affects bisexuals too. </vt:lpstr>
      <vt:lpstr>PowerPoint Presentation</vt:lpstr>
      <vt:lpstr>PowerPoint Presentation</vt:lpstr>
    </vt:vector>
  </TitlesOfParts>
  <Company>BiNetUSA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Bisexual Community Issues Panel Presentation</dc:title>
  <dc:creator>Faith Cheltenham</dc:creator>
  <cp:lastModifiedBy>Faith Cheltenham</cp:lastModifiedBy>
  <cp:revision>143</cp:revision>
  <cp:lastPrinted>2014-06-03T00:01:06Z</cp:lastPrinted>
  <dcterms:created xsi:type="dcterms:W3CDTF">2014-03-18T21:32:59Z</dcterms:created>
  <dcterms:modified xsi:type="dcterms:W3CDTF">2014-09-18T23:51:42Z</dcterms:modified>
</cp:coreProperties>
</file>