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98" r:id="rId1"/>
  </p:sldMasterIdLst>
  <p:notesMasterIdLst>
    <p:notesMasterId r:id="rId30"/>
  </p:notesMasterIdLst>
  <p:sldIdLst>
    <p:sldId id="256" r:id="rId2"/>
    <p:sldId id="371" r:id="rId3"/>
    <p:sldId id="372" r:id="rId4"/>
    <p:sldId id="320" r:id="rId5"/>
    <p:sldId id="274" r:id="rId6"/>
    <p:sldId id="321" r:id="rId7"/>
    <p:sldId id="326" r:id="rId8"/>
    <p:sldId id="368" r:id="rId9"/>
    <p:sldId id="355" r:id="rId10"/>
    <p:sldId id="276" r:id="rId11"/>
    <p:sldId id="362" r:id="rId12"/>
    <p:sldId id="349" r:id="rId13"/>
    <p:sldId id="286" r:id="rId14"/>
    <p:sldId id="366" r:id="rId15"/>
    <p:sldId id="359" r:id="rId16"/>
    <p:sldId id="364" r:id="rId17"/>
    <p:sldId id="361" r:id="rId18"/>
    <p:sldId id="345" r:id="rId19"/>
    <p:sldId id="292" r:id="rId20"/>
    <p:sldId id="327" r:id="rId21"/>
    <p:sldId id="336" r:id="rId22"/>
    <p:sldId id="369" r:id="rId23"/>
    <p:sldId id="340" r:id="rId24"/>
    <p:sldId id="290" r:id="rId25"/>
    <p:sldId id="354" r:id="rId26"/>
    <p:sldId id="331" r:id="rId27"/>
    <p:sldId id="370" r:id="rId28"/>
    <p:sldId id="356"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A4FA1DB-3FC6-4BE4-90E6-0B5440B14A82}">
          <p14:sldIdLst>
            <p14:sldId id="256"/>
          </p14:sldIdLst>
        </p14:section>
        <p14:section name="History and Identity" id="{FBF1AD7B-6474-4800-8E32-457E78DF16AF}">
          <p14:sldIdLst>
            <p14:sldId id="371"/>
            <p14:sldId id="372"/>
            <p14:sldId id="320"/>
            <p14:sldId id="274"/>
            <p14:sldId id="321"/>
            <p14:sldId id="326"/>
            <p14:sldId id="368"/>
          </p14:sldIdLst>
        </p14:section>
        <p14:section name="Bi Population Data" id="{06E3A6BD-F650-4650-B2F8-2F487E168134}">
          <p14:sldIdLst>
            <p14:sldId id="355"/>
            <p14:sldId id="276"/>
          </p14:sldIdLst>
        </p14:section>
        <p14:section name="Health and Mental Health Disparities" id="{59861876-E145-469A-90CC-3E798BB04CDE}">
          <p14:sldIdLst>
            <p14:sldId id="362"/>
            <p14:sldId id="349"/>
            <p14:sldId id="286"/>
          </p14:sldIdLst>
        </p14:section>
        <p14:section name="Violence Disparities" id="{6205B5FE-0E5E-4776-B0CA-F92B8DB511B6}">
          <p14:sldIdLst>
            <p14:sldId id="366"/>
            <p14:sldId id="359"/>
            <p14:sldId id="364"/>
            <p14:sldId id="361"/>
            <p14:sldId id="345"/>
          </p14:sldIdLst>
        </p14:section>
        <p14:section name="Social Disparities" id="{9A3C3283-9BD2-4630-AE6A-E1981F9CDA6A}">
          <p14:sldIdLst>
            <p14:sldId id="292"/>
            <p14:sldId id="327"/>
            <p14:sldId id="336"/>
            <p14:sldId id="369"/>
            <p14:sldId id="340"/>
            <p14:sldId id="290"/>
          </p14:sldIdLst>
        </p14:section>
        <p14:section name="Recommendations" id="{85E6C1D0-5EAB-45AC-AA1F-5C8F0D1159DA}">
          <p14:sldIdLst>
            <p14:sldId id="354"/>
            <p14:sldId id="331"/>
            <p14:sldId id="370"/>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FF"/>
    <a:srgbClr val="3399FF"/>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2280"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Seriously Considered or Attempted Suicide</a:t>
            </a:r>
          </a:p>
        </c:rich>
      </c:tx>
      <c:layout>
        <c:manualLayout>
          <c:xMode val="edge"/>
          <c:yMode val="edge"/>
          <c:x val="0.12815693093956865"/>
          <c:y val="3.4587536014882368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9.2479765161914751E-2"/>
          <c:y val="0.17390429714084404"/>
          <c:w val="0.85194274934383196"/>
          <c:h val="0.71172933070866096"/>
        </c:manualLayout>
      </c:layout>
      <c:barChart>
        <c:barDir val="col"/>
        <c:grouping val="clustered"/>
        <c:varyColors val="0"/>
        <c:ser>
          <c:idx val="0"/>
          <c:order val="0"/>
          <c:tx>
            <c:strRef>
              <c:f>Sheet1!$B$1</c:f>
              <c:strCache>
                <c:ptCount val="1"/>
                <c:pt idx="0">
                  <c:v>Seriously Considered or Attampted Suicide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6"/>
                <c:pt idx="0">
                  <c:v>Bi Women</c:v>
                </c:pt>
                <c:pt idx="1">
                  <c:v>Bi Men</c:v>
                </c:pt>
                <c:pt idx="2">
                  <c:v>Lesbians</c:v>
                </c:pt>
                <c:pt idx="3">
                  <c:v>Gay Men</c:v>
                </c:pt>
                <c:pt idx="4">
                  <c:v>Hetero Women</c:v>
                </c:pt>
                <c:pt idx="5">
                  <c:v>Hetero Men</c:v>
                </c:pt>
              </c:strCache>
            </c:strRef>
          </c:cat>
          <c:val>
            <c:numRef>
              <c:f>Sheet1!$B$2:$B$8</c:f>
              <c:numCache>
                <c:formatCode>0%</c:formatCode>
                <c:ptCount val="7"/>
                <c:pt idx="0">
                  <c:v>0.45</c:v>
                </c:pt>
                <c:pt idx="1">
                  <c:v>0.35</c:v>
                </c:pt>
                <c:pt idx="2">
                  <c:v>0.3</c:v>
                </c:pt>
                <c:pt idx="3">
                  <c:v>0.25</c:v>
                </c:pt>
                <c:pt idx="4">
                  <c:v>0.1</c:v>
                </c:pt>
                <c:pt idx="5">
                  <c:v>7.0000000000000007E-2</c:v>
                </c:pt>
              </c:numCache>
            </c:numRef>
          </c:val>
        </c:ser>
        <c:dLbls>
          <c:dLblPos val="outEnd"/>
          <c:showLegendKey val="0"/>
          <c:showVal val="1"/>
          <c:showCatName val="0"/>
          <c:showSerName val="0"/>
          <c:showPercent val="0"/>
          <c:showBubbleSize val="0"/>
        </c:dLbls>
        <c:gapWidth val="164"/>
        <c:overlap val="-22"/>
        <c:axId val="822887760"/>
        <c:axId val="822882320"/>
      </c:barChart>
      <c:catAx>
        <c:axId val="822887760"/>
        <c:scaling>
          <c:orientation val="minMax"/>
        </c:scaling>
        <c:delete val="0"/>
        <c:axPos val="b"/>
        <c:numFmt formatCode="General" sourceLinked="0"/>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882320"/>
        <c:crosses val="autoZero"/>
        <c:auto val="1"/>
        <c:lblAlgn val="ctr"/>
        <c:lblOffset val="100"/>
        <c:noMultiLvlLbl val="0"/>
      </c:catAx>
      <c:valAx>
        <c:axId val="82288232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88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6EDEC28-A8EE-4004-B490-E112DE88C25F}" type="datetimeFigureOut">
              <a:rPr lang="en-US" smtClean="0"/>
              <a:t>7/27/2014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E88629E-CCD2-47F6-8182-4E44BDDAA464}" type="slidenum">
              <a:rPr lang="en-US" smtClean="0"/>
              <a:t>‹#›</a:t>
            </a:fld>
            <a:endParaRPr lang="en-US"/>
          </a:p>
        </p:txBody>
      </p:sp>
    </p:spTree>
    <p:extLst>
      <p:ext uri="{BB962C8B-B14F-4D97-AF65-F5344CB8AC3E}">
        <p14:creationId xmlns:p14="http://schemas.microsoft.com/office/powerpoint/2010/main" val="145090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each bullet to appear</a:t>
            </a:r>
            <a:r>
              <a:rPr lang="en-US" baseline="0" dirty="0" smtClean="0"/>
              <a:t> (5 bullets)</a:t>
            </a:r>
            <a:endParaRPr lang="en-US" dirty="0"/>
          </a:p>
        </p:txBody>
      </p:sp>
      <p:sp>
        <p:nvSpPr>
          <p:cNvPr id="4" name="Slide Number Placeholder 3"/>
          <p:cNvSpPr>
            <a:spLocks noGrp="1"/>
          </p:cNvSpPr>
          <p:nvPr>
            <p:ph type="sldNum" sz="quarter" idx="10"/>
          </p:nvPr>
        </p:nvSpPr>
        <p:spPr/>
        <p:txBody>
          <a:bodyPr/>
          <a:lstStyle/>
          <a:p>
            <a:fld id="{9925042F-7D5C-4387-9A19-4FF8A27F2EE7}" type="slidenum">
              <a:rPr lang="en-US" smtClean="0"/>
              <a:t>11</a:t>
            </a:fld>
            <a:endParaRPr lang="en-US"/>
          </a:p>
        </p:txBody>
      </p:sp>
    </p:spTree>
    <p:extLst>
      <p:ext uri="{BB962C8B-B14F-4D97-AF65-F5344CB8AC3E}">
        <p14:creationId xmlns:p14="http://schemas.microsoft.com/office/powerpoint/2010/main" val="63558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r>
              <a:rPr lang="en-US" dirty="0" smtClean="0"/>
              <a:t>Click for each bullet to appear</a:t>
            </a:r>
            <a:r>
              <a:rPr lang="en-US" baseline="0" dirty="0" smtClean="0"/>
              <a:t> (4 bullets).</a:t>
            </a:r>
            <a:endParaRPr lang="en-US" dirty="0"/>
          </a:p>
        </p:txBody>
      </p:sp>
      <p:sp>
        <p:nvSpPr>
          <p:cNvPr id="115" name="Shape 11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84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r>
              <a:rPr lang="en-US" dirty="0" smtClean="0"/>
              <a:t>Click for each bullet to appear</a:t>
            </a:r>
            <a:r>
              <a:rPr lang="en-US" baseline="0" dirty="0" smtClean="0"/>
              <a:t> (4 bullets).</a:t>
            </a:r>
            <a:endParaRPr lang="en-US" dirty="0"/>
          </a:p>
        </p:txBody>
      </p:sp>
      <p:sp>
        <p:nvSpPr>
          <p:cNvPr id="115" name="Shape 11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82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C9B6DD-1B26-FD4B-93CF-46642DA6D25C}" type="slidenum">
              <a:rPr lang="en-US"/>
              <a:pPr/>
              <a:t>12</a:t>
            </a:fld>
            <a:endParaRPr lang="en-US"/>
          </a:p>
        </p:txBody>
      </p:sp>
      <p:sp>
        <p:nvSpPr>
          <p:cNvPr id="11265" name="Text Box 1"/>
          <p:cNvSpPr txBox="1">
            <a:spLocks noGrp="1" noRot="1" noChangeAspect="1" noChangeArrowheads="1"/>
          </p:cNvSpPr>
          <p:nvPr>
            <p:ph type="sldImg"/>
          </p:nvPr>
        </p:nvSpPr>
        <p:spPr bwMode="auto">
          <a:xfrm>
            <a:off x="457200" y="728663"/>
            <a:ext cx="6400800" cy="36004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bwMode="auto">
          <a:xfrm>
            <a:off x="732118" y="4559662"/>
            <a:ext cx="5852459" cy="432023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Click for each bullet to appear</a:t>
            </a:r>
            <a:r>
              <a:rPr lang="en-US" baseline="0" dirty="0" smtClean="0"/>
              <a:t> (4 bullets).</a:t>
            </a:r>
            <a:endParaRPr lang="en-US" dirty="0"/>
          </a:p>
        </p:txBody>
      </p:sp>
    </p:spTree>
    <p:extLst>
      <p:ext uri="{BB962C8B-B14F-4D97-AF65-F5344CB8AC3E}">
        <p14:creationId xmlns:p14="http://schemas.microsoft.com/office/powerpoint/2010/main" val="209317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0A574B-27D2-7342-B76F-168A59128967}" type="slidenum">
              <a:rPr lang="en-US"/>
              <a:pPr/>
              <a:t>13</a:t>
            </a:fld>
            <a:endParaRPr lang="en-US"/>
          </a:p>
        </p:txBody>
      </p:sp>
      <p:sp>
        <p:nvSpPr>
          <p:cNvPr id="13313" name="Text Box 1"/>
          <p:cNvSpPr txBox="1">
            <a:spLocks noGrp="1" noRot="1" noChangeAspect="1" noChangeArrowheads="1"/>
          </p:cNvSpPr>
          <p:nvPr>
            <p:ph type="sldImg"/>
          </p:nvPr>
        </p:nvSpPr>
        <p:spPr bwMode="auto">
          <a:xfrm>
            <a:off x="541338" y="765175"/>
            <a:ext cx="6719887" cy="37798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Grp="1" noChangeArrowheads="1"/>
          </p:cNvSpPr>
          <p:nvPr>
            <p:ph type="body" idx="1"/>
          </p:nvPr>
        </p:nvSpPr>
        <p:spPr bwMode="auto">
          <a:xfrm>
            <a:off x="780926" y="4787645"/>
            <a:ext cx="6242623" cy="453624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42930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each bullet to appear</a:t>
            </a:r>
            <a:r>
              <a:rPr lang="en-US" baseline="0" dirty="0" smtClean="0"/>
              <a:t> (4 bullets).</a:t>
            </a:r>
            <a:endParaRPr lang="en-US" dirty="0"/>
          </a:p>
        </p:txBody>
      </p:sp>
      <p:sp>
        <p:nvSpPr>
          <p:cNvPr id="4" name="Slide Number Placeholder 3"/>
          <p:cNvSpPr>
            <a:spLocks noGrp="1"/>
          </p:cNvSpPr>
          <p:nvPr>
            <p:ph type="sldNum" sz="quarter" idx="10"/>
          </p:nvPr>
        </p:nvSpPr>
        <p:spPr/>
        <p:txBody>
          <a:bodyPr/>
          <a:lstStyle/>
          <a:p>
            <a:fld id="{9925042F-7D5C-4387-9A19-4FF8A27F2EE7}" type="slidenum">
              <a:rPr lang="en-US" smtClean="0"/>
              <a:t>14</a:t>
            </a:fld>
            <a:endParaRPr lang="en-US"/>
          </a:p>
        </p:txBody>
      </p:sp>
    </p:spTree>
    <p:extLst>
      <p:ext uri="{BB962C8B-B14F-4D97-AF65-F5344CB8AC3E}">
        <p14:creationId xmlns:p14="http://schemas.microsoft.com/office/powerpoint/2010/main" val="172482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each bullet to appear</a:t>
            </a:r>
            <a:r>
              <a:rPr lang="en-US" baseline="0" dirty="0" smtClean="0"/>
              <a:t> (4 bullets).</a:t>
            </a:r>
            <a:endParaRPr lang="en-US" dirty="0"/>
          </a:p>
        </p:txBody>
      </p:sp>
      <p:sp>
        <p:nvSpPr>
          <p:cNvPr id="4" name="Slide Number Placeholder 3"/>
          <p:cNvSpPr>
            <a:spLocks noGrp="1"/>
          </p:cNvSpPr>
          <p:nvPr>
            <p:ph type="sldNum" sz="quarter" idx="10"/>
          </p:nvPr>
        </p:nvSpPr>
        <p:spPr/>
        <p:txBody>
          <a:bodyPr/>
          <a:lstStyle/>
          <a:p>
            <a:fld id="{9925042F-7D5C-4387-9A19-4FF8A27F2EE7}" type="slidenum">
              <a:rPr lang="en-US" smtClean="0"/>
              <a:t>15</a:t>
            </a:fld>
            <a:endParaRPr lang="en-US"/>
          </a:p>
        </p:txBody>
      </p:sp>
    </p:spTree>
    <p:extLst>
      <p:ext uri="{BB962C8B-B14F-4D97-AF65-F5344CB8AC3E}">
        <p14:creationId xmlns:p14="http://schemas.microsoft.com/office/powerpoint/2010/main" val="420237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each bullet to appear</a:t>
            </a:r>
            <a:r>
              <a:rPr lang="en-US" baseline="0" dirty="0" smtClean="0"/>
              <a:t> (4 bullets).</a:t>
            </a:r>
            <a:endParaRPr lang="en-US" dirty="0"/>
          </a:p>
        </p:txBody>
      </p:sp>
      <p:sp>
        <p:nvSpPr>
          <p:cNvPr id="4" name="Slide Number Placeholder 3"/>
          <p:cNvSpPr>
            <a:spLocks noGrp="1"/>
          </p:cNvSpPr>
          <p:nvPr>
            <p:ph type="sldNum" sz="quarter" idx="10"/>
          </p:nvPr>
        </p:nvSpPr>
        <p:spPr/>
        <p:txBody>
          <a:bodyPr/>
          <a:lstStyle/>
          <a:p>
            <a:fld id="{9925042F-7D5C-4387-9A19-4FF8A27F2EE7}" type="slidenum">
              <a:rPr lang="en-US" smtClean="0"/>
              <a:t>16</a:t>
            </a:fld>
            <a:endParaRPr lang="en-US"/>
          </a:p>
        </p:txBody>
      </p:sp>
    </p:spTree>
    <p:extLst>
      <p:ext uri="{BB962C8B-B14F-4D97-AF65-F5344CB8AC3E}">
        <p14:creationId xmlns:p14="http://schemas.microsoft.com/office/powerpoint/2010/main" val="405450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each bullet to appear</a:t>
            </a:r>
            <a:r>
              <a:rPr lang="en-US" baseline="0" dirty="0" smtClean="0"/>
              <a:t> (4 bullets).</a:t>
            </a:r>
            <a:endParaRPr lang="en-US" dirty="0"/>
          </a:p>
        </p:txBody>
      </p:sp>
      <p:sp>
        <p:nvSpPr>
          <p:cNvPr id="4" name="Slide Number Placeholder 3"/>
          <p:cNvSpPr>
            <a:spLocks noGrp="1"/>
          </p:cNvSpPr>
          <p:nvPr>
            <p:ph type="sldNum" sz="quarter" idx="10"/>
          </p:nvPr>
        </p:nvSpPr>
        <p:spPr/>
        <p:txBody>
          <a:bodyPr/>
          <a:lstStyle/>
          <a:p>
            <a:fld id="{9925042F-7D5C-4387-9A19-4FF8A27F2EE7}" type="slidenum">
              <a:rPr lang="en-US" smtClean="0"/>
              <a:t>17</a:t>
            </a:fld>
            <a:endParaRPr lang="en-US"/>
          </a:p>
        </p:txBody>
      </p:sp>
    </p:spTree>
    <p:extLst>
      <p:ext uri="{BB962C8B-B14F-4D97-AF65-F5344CB8AC3E}">
        <p14:creationId xmlns:p14="http://schemas.microsoft.com/office/powerpoint/2010/main" val="4264898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each bullet to appear</a:t>
            </a:r>
            <a:r>
              <a:rPr lang="en-US" baseline="0" dirty="0" smtClean="0"/>
              <a:t> (4 bullets).</a:t>
            </a:r>
            <a:endParaRPr lang="en-US" dirty="0"/>
          </a:p>
        </p:txBody>
      </p:sp>
      <p:sp>
        <p:nvSpPr>
          <p:cNvPr id="4" name="Slide Number Placeholder 3"/>
          <p:cNvSpPr>
            <a:spLocks noGrp="1"/>
          </p:cNvSpPr>
          <p:nvPr>
            <p:ph type="sldNum" sz="quarter" idx="10"/>
          </p:nvPr>
        </p:nvSpPr>
        <p:spPr/>
        <p:txBody>
          <a:bodyPr/>
          <a:lstStyle/>
          <a:p>
            <a:fld id="{9925042F-7D5C-4387-9A19-4FF8A27F2EE7}" type="slidenum">
              <a:rPr lang="en-US" smtClean="0"/>
              <a:t>19</a:t>
            </a:fld>
            <a:endParaRPr lang="en-US"/>
          </a:p>
        </p:txBody>
      </p:sp>
    </p:spTree>
    <p:extLst>
      <p:ext uri="{BB962C8B-B14F-4D97-AF65-F5344CB8AC3E}">
        <p14:creationId xmlns:p14="http://schemas.microsoft.com/office/powerpoint/2010/main" val="283729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data from two surveys on this chart.  The first is my survey from 2010, the second from 2012.</a:t>
            </a:r>
          </a:p>
          <a:p>
            <a:endParaRPr lang="en-US" dirty="0"/>
          </a:p>
          <a:p>
            <a:r>
              <a:rPr lang="en-US" dirty="0"/>
              <a:t>What this chart tells us is that bisexual workers experience quite a bit of bi-ignorance and bi-phobia on the job.  According to the 2012 survey, 3 out of 5 workers are exposed to anti-bi jokes and comments on the job.  A quarter to almost a third of bi workers experience sexual harassment </a:t>
            </a:r>
            <a:r>
              <a:rPr lang="en-US" i="1" dirty="0"/>
              <a:t>based on their bisexuality</a:t>
            </a:r>
            <a:r>
              <a:rPr lang="en-US" dirty="0"/>
              <a:t>.  Sexual harassment and joking are overt, discriminatory behaviors.  The rest of the categories are frustrating in a different way, because almost never will the anti-bi component of them be communicated directly.  Many survey respondents reported feeling that a manager was anti-bi, but it was nothing they could prove.  This frustration contributes to a feeling of powerlessness and disaffection from the workplace. </a:t>
            </a:r>
          </a:p>
          <a:p>
            <a:endParaRPr lang="en-US" dirty="0"/>
          </a:p>
          <a:p>
            <a:r>
              <a:rPr lang="en-US" dirty="0"/>
              <a:t>Being comfortable in the workplace is a function of feeling accepted, included, and valued.  When employees experience or perceive discrimination, all three of those go out the window.  Employees who are distracted from focusing on work because they feel rejected, isolated, and disapproved of are measurably poorer performers, bringing the effectiveness of the team and the organization down.</a:t>
            </a:r>
          </a:p>
          <a:p>
            <a:endParaRPr lang="en-US" dirty="0"/>
          </a:p>
          <a:p>
            <a:r>
              <a:rPr lang="en-US" dirty="0"/>
              <a:t>However, let me show you the impact that discrimination has overall on the psyches of bisexual employees.  </a:t>
            </a:r>
          </a:p>
        </p:txBody>
      </p:sp>
      <p:sp>
        <p:nvSpPr>
          <p:cNvPr id="4" name="Slide Number Placeholder 3"/>
          <p:cNvSpPr>
            <a:spLocks noGrp="1"/>
          </p:cNvSpPr>
          <p:nvPr>
            <p:ph type="sldNum" sz="quarter" idx="10"/>
          </p:nvPr>
        </p:nvSpPr>
        <p:spPr/>
        <p:txBody>
          <a:bodyPr/>
          <a:lstStyle/>
          <a:p>
            <a:fld id="{BDA32B0F-A664-4E42-927D-5EC2D2B2C5D2}" type="slidenum">
              <a:rPr lang="en-US" smtClean="0"/>
              <a:t>21</a:t>
            </a:fld>
            <a:endParaRPr lang="en-US"/>
          </a:p>
        </p:txBody>
      </p:sp>
    </p:spTree>
    <p:extLst>
      <p:ext uri="{BB962C8B-B14F-4D97-AF65-F5344CB8AC3E}">
        <p14:creationId xmlns:p14="http://schemas.microsoft.com/office/powerpoint/2010/main" val="22079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11657673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3D64B-E9AB-4B1A-B6DC-979F9A895828}"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65440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268926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158547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279701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104100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168486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9256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172316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364135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D64B-E9AB-4B1A-B6DC-979F9A895828}"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68668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A3D64B-E9AB-4B1A-B6DC-979F9A895828}"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68180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A3D64B-E9AB-4B1A-B6DC-979F9A895828}" type="datetimeFigureOut">
              <a:rPr lang="en-US" smtClean="0"/>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223298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A3D64B-E9AB-4B1A-B6DC-979F9A895828}" type="datetimeFigureOut">
              <a:rPr lang="en-US" smtClean="0"/>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14594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0A3D64B-E9AB-4B1A-B6DC-979F9A895828}" type="datetimeFigureOut">
              <a:rPr lang="en-US" smtClean="0"/>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250427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3D64B-E9AB-4B1A-B6DC-979F9A895828}"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9359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3D64B-E9AB-4B1A-B6DC-979F9A895828}" type="datetimeFigureOut">
              <a:rPr lang="en-US" smtClean="0"/>
              <a:t>7/27/2014</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704BF69C-6E3A-4E1E-93B0-FCF9E0F62E6A}" type="slidenum">
              <a:rPr lang="en-US" smtClean="0"/>
              <a:t>‹#›</a:t>
            </a:fld>
            <a:endParaRPr lang="en-US"/>
          </a:p>
        </p:txBody>
      </p:sp>
    </p:spTree>
    <p:extLst>
      <p:ext uri="{BB962C8B-B14F-4D97-AF65-F5344CB8AC3E}">
        <p14:creationId xmlns:p14="http://schemas.microsoft.com/office/powerpoint/2010/main" val="60067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A3D64B-E9AB-4B1A-B6DC-979F9A895828}" type="datetimeFigureOut">
              <a:rPr lang="en-US" smtClean="0"/>
              <a:t>7/27/2014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4BF69C-6E3A-4E1E-93B0-FCF9E0F62E6A}" type="slidenum">
              <a:rPr lang="en-US" smtClean="0"/>
              <a:t>‹#›</a:t>
            </a:fld>
            <a:endParaRPr lang="en-US"/>
          </a:p>
        </p:txBody>
      </p:sp>
    </p:spTree>
    <p:extLst>
      <p:ext uri="{BB962C8B-B14F-4D97-AF65-F5344CB8AC3E}">
        <p14:creationId xmlns:p14="http://schemas.microsoft.com/office/powerpoint/2010/main" val="2706264389"/>
      </p:ext>
    </p:extLst>
  </p:cSld>
  <p:clrMap bg1="dk1" tx1="lt1" bg2="dk2" tx2="lt2" accent1="accent1" accent2="accent2" accent3="accent3" accent4="accent4" accent5="accent5" accent6="accent6" hlink="hlink" folHlink="folHlink"/>
  <p:sldLayoutIdLst>
    <p:sldLayoutId id="2147486399" r:id="rId1"/>
    <p:sldLayoutId id="2147486400" r:id="rId2"/>
    <p:sldLayoutId id="2147486401" r:id="rId3"/>
    <p:sldLayoutId id="2147486402" r:id="rId4"/>
    <p:sldLayoutId id="2147486403" r:id="rId5"/>
    <p:sldLayoutId id="2147486404" r:id="rId6"/>
    <p:sldLayoutId id="2147486405" r:id="rId7"/>
    <p:sldLayoutId id="2147486406" r:id="rId8"/>
    <p:sldLayoutId id="2147486407" r:id="rId9"/>
    <p:sldLayoutId id="2147486408" r:id="rId10"/>
    <p:sldLayoutId id="2147486409" r:id="rId11"/>
    <p:sldLayoutId id="2147486410" r:id="rId12"/>
    <p:sldLayoutId id="2147486411" r:id="rId13"/>
    <p:sldLayoutId id="2147486412" r:id="rId14"/>
    <p:sldLayoutId id="2147486413" r:id="rId15"/>
    <p:sldLayoutId id="2147486414" r:id="rId16"/>
    <p:sldLayoutId id="21474864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rainbowhealthontario.ca/rhostore"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395"/>
            <a:ext cx="12192000" cy="5636983"/>
          </a:xfrm>
        </p:spPr>
        <p:txBody>
          <a:bodyPr anchor="ctr">
            <a:normAutofit/>
          </a:bodyPr>
          <a:lstStyle/>
          <a:p>
            <a:pPr algn="ctr"/>
            <a:r>
              <a:rPr lang="en-US" sz="6600" dirty="0" smtClean="0"/>
              <a:t>Bisexual Community Presentation</a:t>
            </a:r>
            <a:endParaRPr lang="en-US" sz="6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378" y="5973378"/>
            <a:ext cx="884622" cy="884622"/>
          </a:xfrm>
          <a:prstGeom prst="rect">
            <a:avLst/>
          </a:prstGeom>
        </p:spPr>
      </p:pic>
    </p:spTree>
    <p:extLst>
      <p:ext uri="{BB962C8B-B14F-4D97-AF65-F5344CB8AC3E}">
        <p14:creationId xmlns:p14="http://schemas.microsoft.com/office/powerpoint/2010/main" val="20504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7" y="70338"/>
            <a:ext cx="11676184" cy="1094459"/>
          </a:xfrm>
        </p:spPr>
        <p:txBody>
          <a:bodyPr anchor="t">
            <a:normAutofit/>
          </a:bodyPr>
          <a:lstStyle/>
          <a:p>
            <a:pPr algn="ctr"/>
            <a:r>
              <a:rPr lang="en-US" sz="6000" dirty="0" smtClean="0"/>
              <a:t>Bisexual Data collection</a:t>
            </a:r>
            <a:endParaRPr lang="en-US" sz="6000" dirty="0"/>
          </a:p>
        </p:txBody>
      </p:sp>
      <p:sp>
        <p:nvSpPr>
          <p:cNvPr id="3" name="Content Placeholder 2"/>
          <p:cNvSpPr>
            <a:spLocks noGrp="1"/>
          </p:cNvSpPr>
          <p:nvPr>
            <p:ph idx="1"/>
          </p:nvPr>
        </p:nvSpPr>
        <p:spPr>
          <a:xfrm>
            <a:off x="253217" y="1580693"/>
            <a:ext cx="6344531" cy="4456090"/>
          </a:xfrm>
        </p:spPr>
        <p:txBody>
          <a:bodyPr>
            <a:noAutofit/>
          </a:bodyPr>
          <a:lstStyle/>
          <a:p>
            <a:pPr fontAlgn="base"/>
            <a:r>
              <a:rPr lang="en-US" sz="2200" dirty="0"/>
              <a:t>Williams Institute guidelines </a:t>
            </a:r>
            <a:r>
              <a:rPr lang="en-US" sz="2200" dirty="0" smtClean="0"/>
              <a:t>recommend using </a:t>
            </a:r>
            <a:r>
              <a:rPr lang="en-US" sz="2200" dirty="0"/>
              <a:t>bisexual when collecting LGBT data, and BiNet USA recommends using bisexual when developing resources or support </a:t>
            </a:r>
            <a:r>
              <a:rPr lang="en-US" sz="2200" dirty="0" smtClean="0"/>
              <a:t>opportunities.</a:t>
            </a:r>
          </a:p>
          <a:p>
            <a:pPr fontAlgn="base"/>
            <a:r>
              <a:rPr lang="en-US" sz="2200" dirty="0"/>
              <a:t>T</a:t>
            </a:r>
            <a:r>
              <a:rPr lang="en-US" sz="2200" dirty="0" smtClean="0"/>
              <a:t>ransgender people can also be straight, gay, lesbian, bisexual, queer or asexual. Please allow them to id as such.</a:t>
            </a:r>
            <a:endParaRPr lang="en-US" sz="2200" dirty="0"/>
          </a:p>
          <a:p>
            <a:pPr fontAlgn="base"/>
            <a:r>
              <a:rPr lang="en-US" sz="2200" b="1" dirty="0" smtClean="0"/>
              <a:t>Add a “bi-claimer” whenever possible:</a:t>
            </a:r>
          </a:p>
          <a:p>
            <a:pPr lvl="1" fontAlgn="base"/>
            <a:r>
              <a:rPr lang="en-US" sz="2200" dirty="0" smtClean="0"/>
              <a:t>“The </a:t>
            </a:r>
            <a:r>
              <a:rPr lang="en-US" sz="2200" dirty="0"/>
              <a:t>term bisexual will be used as an inclusive term to mean romantic and/or sexual attraction to more than one gender, and includes pansexual, fluid, omnisexual, and queer </a:t>
            </a:r>
            <a:r>
              <a:rPr lang="en-US" sz="2200" dirty="0" smtClean="0"/>
              <a:t>self-identifications”. </a:t>
            </a:r>
            <a:endParaRPr lang="en-US" sz="2200" dirty="0"/>
          </a:p>
        </p:txBody>
      </p:sp>
      <p:pic>
        <p:nvPicPr>
          <p:cNvPr id="6" name="Picture 5"/>
          <p:cNvPicPr>
            <a:picLocks noChangeAspect="1"/>
          </p:cNvPicPr>
          <p:nvPr/>
        </p:nvPicPr>
        <p:blipFill>
          <a:blip r:embed="rId2"/>
          <a:stretch>
            <a:fillRect/>
          </a:stretch>
        </p:blipFill>
        <p:spPr>
          <a:xfrm>
            <a:off x="6824535" y="1218332"/>
            <a:ext cx="4423023" cy="5180813"/>
          </a:xfrm>
          <a:prstGeom prst="rect">
            <a:avLst/>
          </a:prstGeom>
          <a:ln w="38100">
            <a:solidFill>
              <a:schemeClr val="accent4"/>
            </a:solid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069144" y="5943939"/>
            <a:ext cx="3863661" cy="445609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fontAlgn="base">
              <a:buFont typeface="Arial"/>
              <a:buNone/>
            </a:pPr>
            <a:endParaRPr lang="en-US" sz="2600" dirty="0"/>
          </a:p>
        </p:txBody>
      </p:sp>
    </p:spTree>
    <p:extLst>
      <p:ext uri="{BB962C8B-B14F-4D97-AF65-F5344CB8AC3E}">
        <p14:creationId xmlns:p14="http://schemas.microsoft.com/office/powerpoint/2010/main" val="207880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Down Arrow 13"/>
          <p:cNvSpPr/>
          <p:nvPr/>
        </p:nvSpPr>
        <p:spPr>
          <a:xfrm>
            <a:off x="8951940" y="1485515"/>
            <a:ext cx="431704" cy="4580466"/>
          </a:xfrm>
          <a:prstGeom prst="upDownArrow">
            <a:avLst/>
          </a:prstGeom>
          <a:gradFill flip="none" rotWithShape="1">
            <a:gsLst>
              <a:gs pos="0">
                <a:schemeClr val="accent1"/>
              </a:gs>
              <a:gs pos="100000">
                <a:schemeClr val="accent1">
                  <a:lumMod val="20000"/>
                  <a:lumOff val="8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85833" y="2214375"/>
            <a:ext cx="2066107" cy="369332"/>
          </a:xfrm>
          <a:prstGeom prst="rect">
            <a:avLst/>
          </a:prstGeom>
          <a:noFill/>
        </p:spPr>
        <p:txBody>
          <a:bodyPr wrap="square" rtlCol="0">
            <a:spAutoFit/>
          </a:bodyPr>
          <a:lstStyle/>
          <a:p>
            <a:pPr algn="ctr">
              <a:spcAft>
                <a:spcPts val="850"/>
              </a:spcAft>
            </a:pPr>
            <a:r>
              <a:rPr lang="en-US" dirty="0"/>
              <a:t>Heterosexuals</a:t>
            </a:r>
          </a:p>
        </p:txBody>
      </p:sp>
      <p:sp>
        <p:nvSpPr>
          <p:cNvPr id="6" name="TextBox 5"/>
          <p:cNvSpPr txBox="1"/>
          <p:nvPr/>
        </p:nvSpPr>
        <p:spPr>
          <a:xfrm>
            <a:off x="9665625" y="1983543"/>
            <a:ext cx="1731816" cy="1200329"/>
          </a:xfrm>
          <a:prstGeom prst="rect">
            <a:avLst/>
          </a:prstGeom>
          <a:noFill/>
        </p:spPr>
        <p:txBody>
          <a:bodyPr wrap="square" rtlCol="0">
            <a:spAutoFit/>
          </a:bodyPr>
          <a:lstStyle/>
          <a:p>
            <a:pPr algn="ctr"/>
            <a:r>
              <a:rPr lang="en-US" dirty="0"/>
              <a:t>Best health in relation to sexual orientation </a:t>
            </a:r>
          </a:p>
        </p:txBody>
      </p:sp>
      <p:sp>
        <p:nvSpPr>
          <p:cNvPr id="8" name="TextBox 7"/>
          <p:cNvSpPr txBox="1"/>
          <p:nvPr/>
        </p:nvSpPr>
        <p:spPr>
          <a:xfrm>
            <a:off x="7064904" y="3674706"/>
            <a:ext cx="1680933" cy="646331"/>
          </a:xfrm>
          <a:prstGeom prst="rect">
            <a:avLst/>
          </a:prstGeom>
          <a:noFill/>
        </p:spPr>
        <p:txBody>
          <a:bodyPr wrap="square" rtlCol="0">
            <a:spAutoFit/>
          </a:bodyPr>
          <a:lstStyle/>
          <a:p>
            <a:pPr algn="ctr">
              <a:spcAft>
                <a:spcPts val="850"/>
              </a:spcAft>
            </a:pPr>
            <a:r>
              <a:rPr lang="en-US" dirty="0"/>
              <a:t>Gays and Lesbians</a:t>
            </a:r>
          </a:p>
        </p:txBody>
      </p:sp>
      <p:sp>
        <p:nvSpPr>
          <p:cNvPr id="9" name="TextBox 8"/>
          <p:cNvSpPr txBox="1"/>
          <p:nvPr/>
        </p:nvSpPr>
        <p:spPr>
          <a:xfrm>
            <a:off x="7064904" y="5336700"/>
            <a:ext cx="1707963" cy="369332"/>
          </a:xfrm>
          <a:prstGeom prst="rect">
            <a:avLst/>
          </a:prstGeom>
          <a:noFill/>
        </p:spPr>
        <p:txBody>
          <a:bodyPr wrap="square" rtlCol="0">
            <a:spAutoFit/>
          </a:bodyPr>
          <a:lstStyle/>
          <a:p>
            <a:pPr algn="ctr">
              <a:spcAft>
                <a:spcPts val="850"/>
              </a:spcAft>
            </a:pPr>
            <a:r>
              <a:rPr lang="en-US" dirty="0"/>
              <a:t>Bisexuals</a:t>
            </a:r>
          </a:p>
        </p:txBody>
      </p:sp>
      <p:sp>
        <p:nvSpPr>
          <p:cNvPr id="10" name="TextBox 9"/>
          <p:cNvSpPr txBox="1"/>
          <p:nvPr/>
        </p:nvSpPr>
        <p:spPr>
          <a:xfrm>
            <a:off x="9552974" y="4321037"/>
            <a:ext cx="1731816" cy="1200329"/>
          </a:xfrm>
          <a:prstGeom prst="rect">
            <a:avLst/>
          </a:prstGeom>
          <a:noFill/>
        </p:spPr>
        <p:txBody>
          <a:bodyPr wrap="square" rtlCol="0">
            <a:spAutoFit/>
          </a:bodyPr>
          <a:lstStyle/>
          <a:p>
            <a:pPr algn="ctr"/>
            <a:r>
              <a:rPr lang="en-US" dirty="0"/>
              <a:t>Poorest health in relation to sexual orientation </a:t>
            </a:r>
          </a:p>
        </p:txBody>
      </p:sp>
      <p:sp>
        <p:nvSpPr>
          <p:cNvPr id="12" name="Title 1"/>
          <p:cNvSpPr>
            <a:spLocks noGrp="1"/>
          </p:cNvSpPr>
          <p:nvPr>
            <p:ph type="title"/>
          </p:nvPr>
        </p:nvSpPr>
        <p:spPr>
          <a:xfrm>
            <a:off x="675248" y="6339"/>
            <a:ext cx="10916529" cy="1508760"/>
          </a:xfrm>
        </p:spPr>
        <p:txBody>
          <a:bodyPr>
            <a:normAutofit/>
          </a:bodyPr>
          <a:lstStyle/>
          <a:p>
            <a:r>
              <a:rPr lang="en-US" sz="5400" dirty="0"/>
              <a:t>We Face </a:t>
            </a:r>
            <a:r>
              <a:rPr lang="en-US" sz="5400" b="1" dirty="0"/>
              <a:t>Extreme</a:t>
            </a:r>
            <a:r>
              <a:rPr lang="en-US" sz="5400" dirty="0"/>
              <a:t> Health Disparities</a:t>
            </a:r>
            <a:endParaRPr lang="en-US" sz="5400" dirty="0">
              <a:effectLst/>
            </a:endParaRPr>
          </a:p>
        </p:txBody>
      </p:sp>
      <p:sp>
        <p:nvSpPr>
          <p:cNvPr id="11" name="Content Placeholder 7"/>
          <p:cNvSpPr>
            <a:spLocks noGrp="1"/>
          </p:cNvSpPr>
          <p:nvPr>
            <p:ph sz="half" idx="1"/>
          </p:nvPr>
        </p:nvSpPr>
        <p:spPr>
          <a:xfrm>
            <a:off x="493015" y="1448968"/>
            <a:ext cx="6289908" cy="4257064"/>
          </a:xfrm>
        </p:spPr>
        <p:txBody>
          <a:bodyPr anchor="t">
            <a:noAutofit/>
          </a:bodyPr>
          <a:lstStyle/>
          <a:p>
            <a:pPr fontAlgn="base">
              <a:buFont typeface="Wingdings" panose="05000000000000000000" pitchFamily="2" charset="2"/>
              <a:buChar char="§"/>
            </a:pPr>
            <a:r>
              <a:rPr lang="en-US" sz="2400" dirty="0">
                <a:effectLst>
                  <a:outerShdw blurRad="38100" dist="38100" dir="2700000" algn="tl">
                    <a:srgbClr val="000000">
                      <a:alpha val="43137"/>
                    </a:srgbClr>
                  </a:outerShdw>
                </a:effectLst>
              </a:rPr>
              <a:t>Higher rate of tobacco use, compared to heterosexuals, lesbians and gays.</a:t>
            </a:r>
          </a:p>
          <a:p>
            <a:pPr fontAlgn="base">
              <a:buFont typeface="Wingdings" panose="05000000000000000000" pitchFamily="2" charset="2"/>
              <a:buChar char="§"/>
            </a:pPr>
            <a:r>
              <a:rPr lang="en-US" sz="2400" dirty="0">
                <a:effectLst>
                  <a:outerShdw blurRad="38100" dist="38100" dir="2700000" algn="tl">
                    <a:srgbClr val="000000">
                      <a:alpha val="43137"/>
                    </a:srgbClr>
                  </a:outerShdw>
                </a:effectLst>
              </a:rPr>
              <a:t>Higher rate of anxiety or mood disorder compared to heterosexuals, lesbians and gays.</a:t>
            </a:r>
          </a:p>
          <a:p>
            <a:pPr fontAlgn="base">
              <a:buFont typeface="Wingdings" panose="05000000000000000000" pitchFamily="2" charset="2"/>
              <a:buChar char="§"/>
            </a:pPr>
            <a:r>
              <a:rPr lang="en-US" sz="2400" dirty="0">
                <a:effectLst>
                  <a:outerShdw blurRad="38100" dist="38100" dir="2700000" algn="tl">
                    <a:srgbClr val="000000">
                      <a:alpha val="43137"/>
                    </a:srgbClr>
                  </a:outerShdw>
                </a:effectLst>
              </a:rPr>
              <a:t>Bisexual women are the most likely to have </a:t>
            </a:r>
            <a:r>
              <a:rPr lang="en-US" sz="2400" u="sng" dirty="0">
                <a:effectLst>
                  <a:outerShdw blurRad="38100" dist="38100" dir="2700000" algn="tl">
                    <a:srgbClr val="000000">
                      <a:alpha val="43137"/>
                    </a:srgbClr>
                  </a:outerShdw>
                </a:effectLst>
              </a:rPr>
              <a:t>never had</a:t>
            </a:r>
            <a:r>
              <a:rPr lang="en-US" sz="2400" dirty="0">
                <a:effectLst>
                  <a:outerShdw blurRad="38100" dist="38100" dir="2700000" algn="tl">
                    <a:srgbClr val="000000">
                      <a:alpha val="43137"/>
                    </a:srgbClr>
                  </a:outerShdw>
                </a:effectLst>
              </a:rPr>
              <a:t> a cancer screening (mammogram or pap test) compared to heterosexuals or lesbians.</a:t>
            </a:r>
          </a:p>
          <a:p>
            <a:pPr fontAlgn="base">
              <a:buFont typeface="Wingdings" panose="05000000000000000000" pitchFamily="2" charset="2"/>
              <a:buChar char="§"/>
            </a:pPr>
            <a:r>
              <a:rPr lang="en-US" sz="2400" dirty="0">
                <a:effectLst>
                  <a:outerShdw blurRad="38100" dist="38100" dir="2700000" algn="tl">
                    <a:srgbClr val="000000">
                      <a:alpha val="43137"/>
                    </a:srgbClr>
                  </a:outerShdw>
                </a:effectLst>
              </a:rPr>
              <a:t>Bisexual women have more risk factors for heart disease compared to heterosexuals or lesbians.</a:t>
            </a:r>
          </a:p>
        </p:txBody>
      </p:sp>
      <p:sp>
        <p:nvSpPr>
          <p:cNvPr id="3" name="TextBox 2"/>
          <p:cNvSpPr txBox="1"/>
          <p:nvPr/>
        </p:nvSpPr>
        <p:spPr>
          <a:xfrm>
            <a:off x="2232173" y="6389146"/>
            <a:ext cx="7802677" cy="369332"/>
          </a:xfrm>
          <a:prstGeom prst="rect">
            <a:avLst/>
          </a:prstGeom>
          <a:noFill/>
        </p:spPr>
        <p:txBody>
          <a:bodyPr wrap="square" rtlCol="0">
            <a:spAutoFit/>
          </a:bodyPr>
          <a:lstStyle/>
          <a:p>
            <a:r>
              <a:rPr lang="en-US" dirty="0" smtClean="0"/>
              <a:t>Source: Out For Health, Healthy People 2020 Bisexual Fact Sheet</a:t>
            </a:r>
            <a:endParaRPr lang="en-US" dirty="0"/>
          </a:p>
        </p:txBody>
      </p:sp>
    </p:spTree>
    <p:extLst>
      <p:ext uri="{BB962C8B-B14F-4D97-AF65-F5344CB8AC3E}">
        <p14:creationId xmlns:p14="http://schemas.microsoft.com/office/powerpoint/2010/main" val="3784815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80180" y="186079"/>
            <a:ext cx="10508734" cy="1144921"/>
          </a:xfrm>
          <a:ln/>
        </p:spPr>
        <p:txBody>
          <a:bodyPr vert="horz" lIns="91440" tIns="35203"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5000" b="0" dirty="0" smtClean="0"/>
              <a:t>Mental Health</a:t>
            </a:r>
            <a:endParaRPr lang="en-US" sz="5000" b="0" dirty="0"/>
          </a:p>
        </p:txBody>
      </p:sp>
      <p:sp>
        <p:nvSpPr>
          <p:cNvPr id="4100" name="Text Box 4"/>
          <p:cNvSpPr txBox="1">
            <a:spLocks noChangeArrowheads="1"/>
          </p:cNvSpPr>
          <p:nvPr/>
        </p:nvSpPr>
        <p:spPr bwMode="auto">
          <a:xfrm>
            <a:off x="304801" y="1330999"/>
            <a:ext cx="4929138" cy="53153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 pos="2171700" algn="l"/>
              </a:tabLst>
              <a:defRPr>
                <a:solidFill>
                  <a:srgbClr val="000000"/>
                </a:solidFill>
                <a:latin typeface="Arial" charset="0"/>
                <a:ea typeface="ＭＳ Ｐゴシック" charset="0"/>
                <a:cs typeface="SimSun" charset="0"/>
              </a:defRPr>
            </a:lvl1pPr>
            <a:lvl2pPr>
              <a:tabLst>
                <a:tab pos="723900" algn="l"/>
                <a:tab pos="1447800" algn="l"/>
                <a:tab pos="2171700" algn="l"/>
              </a:tabLst>
              <a:defRPr>
                <a:solidFill>
                  <a:srgbClr val="000000"/>
                </a:solidFill>
                <a:latin typeface="Arial" charset="0"/>
                <a:ea typeface="ＭＳ Ｐゴシック" charset="0"/>
                <a:cs typeface="SimSun" charset="0"/>
              </a:defRPr>
            </a:lvl2pPr>
            <a:lvl3pPr>
              <a:tabLst>
                <a:tab pos="723900" algn="l"/>
                <a:tab pos="1447800" algn="l"/>
                <a:tab pos="2171700" algn="l"/>
              </a:tabLst>
              <a:defRPr>
                <a:solidFill>
                  <a:srgbClr val="000000"/>
                </a:solidFill>
                <a:latin typeface="Arial" charset="0"/>
                <a:ea typeface="ＭＳ Ｐゴシック" charset="0"/>
                <a:cs typeface="SimSun" charset="0"/>
              </a:defRPr>
            </a:lvl3pPr>
            <a:lvl4pPr>
              <a:tabLst>
                <a:tab pos="723900" algn="l"/>
                <a:tab pos="1447800" algn="l"/>
                <a:tab pos="2171700" algn="l"/>
              </a:tabLst>
              <a:defRPr>
                <a:solidFill>
                  <a:srgbClr val="000000"/>
                </a:solidFill>
                <a:latin typeface="Arial" charset="0"/>
                <a:ea typeface="ＭＳ Ｐゴシック" charset="0"/>
                <a:cs typeface="SimSun" charset="0"/>
              </a:defRPr>
            </a:lvl4pPr>
            <a:lvl5pPr>
              <a:tabLst>
                <a:tab pos="723900" algn="l"/>
                <a:tab pos="1447800" algn="l"/>
                <a:tab pos="21717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SimSun" charset="0"/>
              </a:defRPr>
            </a:lvl9pPr>
          </a:lstStyle>
          <a:p>
            <a:pPr marL="342900" indent="-342900">
              <a:spcAft>
                <a:spcPts val="1200"/>
              </a:spcAft>
              <a:buFont typeface="Arial" panose="020B0604020202020204" pitchFamily="34" charset="0"/>
              <a:buChar char="•"/>
            </a:pPr>
            <a:r>
              <a:rPr lang="en-US" sz="2000" dirty="0">
                <a:solidFill>
                  <a:schemeClr val="tx2"/>
                </a:solidFill>
                <a:latin typeface="+mn-lt"/>
                <a:cs typeface="Garamond" charset="0"/>
              </a:rPr>
              <a:t>Bisexuals suffer higher rates of every mood and anxiety disorder. </a:t>
            </a:r>
          </a:p>
          <a:p>
            <a:pPr marL="342900" indent="-342900">
              <a:spcAft>
                <a:spcPts val="1200"/>
              </a:spcAft>
              <a:buFont typeface="Arial" panose="020B0604020202020204" pitchFamily="34" charset="0"/>
              <a:buChar char="•"/>
            </a:pPr>
            <a:r>
              <a:rPr lang="en-US" sz="2000" dirty="0">
                <a:solidFill>
                  <a:schemeClr val="tx2"/>
                </a:solidFill>
                <a:latin typeface="+mn-lt"/>
                <a:cs typeface="Garamond" charset="0"/>
              </a:rPr>
              <a:t>Bi women also had more  anger, self-injury, and suicidal ideation and attempts. </a:t>
            </a:r>
          </a:p>
          <a:p>
            <a:pPr marL="342900" indent="-342900">
              <a:spcAft>
                <a:spcPts val="600"/>
              </a:spcAft>
              <a:buFont typeface="Arial" panose="020B0604020202020204" pitchFamily="34" charset="0"/>
              <a:buChar char="•"/>
            </a:pPr>
            <a:r>
              <a:rPr lang="en-US" sz="2000" dirty="0" smtClean="0">
                <a:solidFill>
                  <a:schemeClr val="tx2"/>
                </a:solidFill>
                <a:latin typeface="+mn-lt"/>
                <a:cs typeface="Garamond" charset="0"/>
              </a:rPr>
              <a:t>Among </a:t>
            </a:r>
            <a:r>
              <a:rPr lang="en-US" sz="2000" dirty="0">
                <a:solidFill>
                  <a:schemeClr val="tx2"/>
                </a:solidFill>
                <a:latin typeface="+mn-lt"/>
                <a:cs typeface="Garamond" charset="0"/>
              </a:rPr>
              <a:t>women, bisexual women had highest prevalence of PTSD (26.6% versus 6.6% of the heterosexual reference group</a:t>
            </a:r>
            <a:r>
              <a:rPr lang="en-US" sz="2000" dirty="0" smtClean="0">
                <a:solidFill>
                  <a:schemeClr val="tx2"/>
                </a:solidFill>
                <a:latin typeface="+mn-lt"/>
                <a:cs typeface="Garamond" charset="0"/>
              </a:rPr>
              <a:t>).</a:t>
            </a:r>
          </a:p>
          <a:p>
            <a:pPr marL="800100" lvl="1" indent="-342900">
              <a:spcAft>
                <a:spcPts val="600"/>
              </a:spcAft>
              <a:buFont typeface="Arial" panose="020B0604020202020204" pitchFamily="34" charset="0"/>
              <a:buChar char="•"/>
            </a:pPr>
            <a:r>
              <a:rPr lang="en-US" sz="2000" dirty="0" smtClean="0">
                <a:solidFill>
                  <a:schemeClr val="tx2"/>
                </a:solidFill>
                <a:latin typeface="+mn-lt"/>
                <a:cs typeface="Garamond" charset="0"/>
              </a:rPr>
              <a:t> </a:t>
            </a:r>
            <a:r>
              <a:rPr lang="en-US" sz="2000" dirty="0">
                <a:solidFill>
                  <a:schemeClr val="tx2"/>
                </a:solidFill>
                <a:latin typeface="+mn-lt"/>
                <a:cs typeface="Garamond" charset="0"/>
              </a:rPr>
              <a:t>“..the high prevalence of PTSD among sexual minorities in early adulthood potentially sets the stage for poorer health throughout adulthood” -  American Journal of Public </a:t>
            </a:r>
            <a:r>
              <a:rPr lang="en-US" sz="2000" dirty="0" smtClean="0">
                <a:solidFill>
                  <a:schemeClr val="tx2"/>
                </a:solidFill>
                <a:latin typeface="+mn-lt"/>
                <a:cs typeface="Garamond" charset="0"/>
              </a:rPr>
              <a:t>Health, 2012</a:t>
            </a:r>
            <a:endParaRPr lang="en-US" sz="2000" dirty="0">
              <a:solidFill>
                <a:schemeClr val="tx2"/>
              </a:solidFill>
              <a:latin typeface="+mn-lt"/>
              <a:cs typeface="Garamond" charset="0"/>
            </a:endParaRPr>
          </a:p>
        </p:txBody>
      </p:sp>
      <p:pic>
        <p:nvPicPr>
          <p:cNvPr id="1032" name="Picture 8" descr="http://sd.keepcalm-o-matic.co.uk/i/keep-calm-i-m-bisexual-bipol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969" y="2198845"/>
            <a:ext cx="3068264" cy="3579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5233939" y="6338554"/>
            <a:ext cx="6958061" cy="307777"/>
          </a:xfrm>
          <a:prstGeom prst="rect">
            <a:avLst/>
          </a:prstGeom>
          <a:noFill/>
        </p:spPr>
        <p:txBody>
          <a:bodyPr wrap="square" rtlCol="0">
            <a:spAutoFit/>
          </a:bodyPr>
          <a:lstStyle/>
          <a:p>
            <a:pPr algn="r"/>
            <a:r>
              <a:rPr lang="en-US" sz="1400" dirty="0" smtClean="0"/>
              <a:t>Memes </a:t>
            </a:r>
            <a:r>
              <a:rPr lang="en-US" sz="1400" dirty="0"/>
              <a:t>from disruptingdinnerparties.com and </a:t>
            </a:r>
            <a:r>
              <a:rPr lang="en-US" sz="1400" dirty="0" smtClean="0"/>
              <a:t>keepcalm-o-matic.co.uk</a:t>
            </a:r>
            <a:endParaRPr lang="en-US" sz="1400" dirty="0"/>
          </a:p>
        </p:txBody>
      </p:sp>
      <p:pic>
        <p:nvPicPr>
          <p:cNvPr id="7" name="Picture 10" descr="http://disruptingdinnerparties.files.wordpress.com/2013/09/99bi.jpg?w=317&amp;h=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939" y="352502"/>
            <a:ext cx="3151887" cy="4195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304801" y="6338555"/>
            <a:ext cx="5726971" cy="307777"/>
          </a:xfrm>
          <a:prstGeom prst="rect">
            <a:avLst/>
          </a:prstGeom>
          <a:noFill/>
        </p:spPr>
        <p:txBody>
          <a:bodyPr wrap="square" rtlCol="0">
            <a:spAutoFit/>
          </a:bodyPr>
          <a:lstStyle/>
          <a:p>
            <a:r>
              <a:rPr lang="en-US" sz="1400" dirty="0" smtClean="0"/>
              <a:t>Source: Out For Health, Healthy People 2020 Bisexual Fact Sheet</a:t>
            </a:r>
            <a:endParaRPr lang="en-US" sz="1400" dirty="0"/>
          </a:p>
        </p:txBody>
      </p:sp>
    </p:spTree>
    <p:extLst>
      <p:ext uri="{BB962C8B-B14F-4D97-AF65-F5344CB8AC3E}">
        <p14:creationId xmlns:p14="http://schemas.microsoft.com/office/powerpoint/2010/main" val="2388058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2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2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0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 calcmode="lin" valueType="num">
                                      <p:cBhvr additive="base">
                                        <p:cTn id="17" dur="2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10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 calcmode="lin" valueType="num">
                                      <p:cBhvr additive="base">
                                        <p:cTn id="21" dur="2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76774" y="168813"/>
            <a:ext cx="10986868" cy="1617784"/>
          </a:xfrm>
          <a:ln/>
        </p:spPr>
        <p:txBody>
          <a:bodyPr vert="horz" lIns="91440" tIns="35203" rIns="91440" bIns="45720" rtlCol="0" anchor="ctr">
            <a:noAutofit/>
          </a:bodyPr>
          <a:lstStyle/>
          <a:p>
            <a:pPr>
              <a:spcBef>
                <a:spcPts val="0"/>
              </a:spcBef>
              <a:spcAft>
                <a:spcPts val="1200"/>
              </a:spcAft>
            </a:pPr>
            <a:r>
              <a:rPr lang="en-US" sz="6000" b="0" dirty="0" smtClean="0"/>
              <a:t>Suicidality</a:t>
            </a:r>
            <a:endParaRPr lang="en-US" sz="6000" dirty="0"/>
          </a:p>
        </p:txBody>
      </p:sp>
      <p:graphicFrame>
        <p:nvGraphicFramePr>
          <p:cNvPr id="2" name="Chart 1"/>
          <p:cNvGraphicFramePr/>
          <p:nvPr>
            <p:extLst>
              <p:ext uri="{D42A27DB-BD31-4B8C-83A1-F6EECF244321}">
                <p14:modId xmlns:p14="http://schemas.microsoft.com/office/powerpoint/2010/main" val="3616458625"/>
              </p:ext>
            </p:extLst>
          </p:nvPr>
        </p:nvGraphicFramePr>
        <p:xfrm>
          <a:off x="1159098" y="1223493"/>
          <a:ext cx="9890975" cy="55098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6774" y="6488668"/>
            <a:ext cx="7244862" cy="369332"/>
          </a:xfrm>
          <a:prstGeom prst="rect">
            <a:avLst/>
          </a:prstGeom>
          <a:noFill/>
        </p:spPr>
        <p:txBody>
          <a:bodyPr wrap="square" rtlCol="0">
            <a:spAutoFit/>
          </a:bodyPr>
          <a:lstStyle/>
          <a:p>
            <a:r>
              <a:rPr lang="en-US" dirty="0" smtClean="0"/>
              <a:t>Source, Out For Health, Healthy People 2020 Bisexual Fact Sheet</a:t>
            </a:r>
            <a:endParaRPr lang="en-US" dirty="0"/>
          </a:p>
        </p:txBody>
      </p:sp>
    </p:spTree>
    <p:extLst>
      <p:ext uri="{BB962C8B-B14F-4D97-AF65-F5344CB8AC3E}">
        <p14:creationId xmlns:p14="http://schemas.microsoft.com/office/powerpoint/2010/main" val="220951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099" y="136873"/>
            <a:ext cx="11746609" cy="896875"/>
          </a:xfrm>
        </p:spPr>
        <p:txBody>
          <a:bodyPr anchor="t">
            <a:noAutofit/>
          </a:bodyPr>
          <a:lstStyle/>
          <a:p>
            <a:r>
              <a:rPr lang="en-US" sz="6000" dirty="0" smtClean="0"/>
              <a:t>Bi women at incredible risk of rape</a:t>
            </a:r>
            <a:endParaRPr lang="en-US" sz="6000" b="0" dirty="0"/>
          </a:p>
        </p:txBody>
      </p:sp>
      <p:sp>
        <p:nvSpPr>
          <p:cNvPr id="5" name="TextBox 4"/>
          <p:cNvSpPr txBox="1"/>
          <p:nvPr/>
        </p:nvSpPr>
        <p:spPr>
          <a:xfrm>
            <a:off x="677331" y="6152203"/>
            <a:ext cx="11282377" cy="461665"/>
          </a:xfrm>
          <a:prstGeom prst="rect">
            <a:avLst/>
          </a:prstGeom>
          <a:noFill/>
        </p:spPr>
        <p:txBody>
          <a:bodyPr wrap="square" rtlCol="0">
            <a:spAutoFit/>
          </a:bodyPr>
          <a:lstStyle/>
          <a:p>
            <a:r>
              <a:rPr lang="en-US" sz="1200" dirty="0"/>
              <a:t>Sources: Walters, M.L., Chen J., &amp; </a:t>
            </a:r>
            <a:r>
              <a:rPr lang="en-US" sz="1200" dirty="0" err="1"/>
              <a:t>Breiding</a:t>
            </a:r>
            <a:r>
              <a:rPr lang="en-US" sz="1200" dirty="0"/>
              <a:t>, M.J. (2013). The National Intimate Partner and Sexual Violence Survey (NISVS): 2010 Findings on Victimization by Sexual Orientation. Atlanta, GA: National Center for Injury Prevention and Control, Centers for Disease Control and Prevention</a:t>
            </a:r>
            <a:r>
              <a:rPr lang="en-US" sz="1200" dirty="0" smtClean="0"/>
              <a:t>.</a:t>
            </a:r>
            <a:endParaRPr lang="en-US" sz="1200" dirty="0"/>
          </a:p>
        </p:txBody>
      </p:sp>
      <p:sp>
        <p:nvSpPr>
          <p:cNvPr id="7" name="Content Placeholder 5"/>
          <p:cNvSpPr>
            <a:spLocks noGrp="1"/>
          </p:cNvSpPr>
          <p:nvPr>
            <p:ph idx="1"/>
          </p:nvPr>
        </p:nvSpPr>
        <p:spPr>
          <a:xfrm>
            <a:off x="213099" y="1768408"/>
            <a:ext cx="2718580" cy="3649133"/>
          </a:xfrm>
        </p:spPr>
        <p:style>
          <a:lnRef idx="0">
            <a:schemeClr val="accent4"/>
          </a:lnRef>
          <a:fillRef idx="3">
            <a:schemeClr val="accent4"/>
          </a:fillRef>
          <a:effectRef idx="3">
            <a:schemeClr val="accent4"/>
          </a:effectRef>
          <a:fontRef idx="minor">
            <a:schemeClr val="lt1"/>
          </a:fontRef>
        </p:style>
        <p:txBody>
          <a:bodyPr>
            <a:normAutofit/>
          </a:bodyPr>
          <a:lstStyle/>
          <a:p>
            <a:pPr marL="0" indent="0">
              <a:buNone/>
            </a:pPr>
            <a:r>
              <a:rPr lang="en-US" sz="2200" dirty="0"/>
              <a:t>Most studies reveal that approximately 50% of transgender people experience sexual violence at some point in their lifetime </a:t>
            </a:r>
            <a:r>
              <a:rPr lang="en-US" sz="2200" dirty="0" smtClean="0"/>
              <a:t>– </a:t>
            </a:r>
            <a:r>
              <a:rPr lang="en-US" sz="2200" i="1" dirty="0" smtClean="0"/>
              <a:t>Journal of Aggression and Violent Behavior</a:t>
            </a:r>
            <a:endParaRPr lang="en-US" sz="2200" i="1" dirty="0"/>
          </a:p>
        </p:txBody>
      </p:sp>
      <p:pic>
        <p:nvPicPr>
          <p:cNvPr id="6" name="Picture 5"/>
          <p:cNvPicPr>
            <a:picLocks noChangeAspect="1"/>
          </p:cNvPicPr>
          <p:nvPr/>
        </p:nvPicPr>
        <p:blipFill>
          <a:blip r:embed="rId3"/>
          <a:stretch>
            <a:fillRect/>
          </a:stretch>
        </p:blipFill>
        <p:spPr>
          <a:xfrm>
            <a:off x="2670220" y="1233823"/>
            <a:ext cx="9289488" cy="4718304"/>
          </a:xfrm>
          <a:prstGeom prst="rect">
            <a:avLst/>
          </a:prstGeom>
          <a:ln w="38100">
            <a:solidFill>
              <a:schemeClr val="accent4"/>
            </a:solidFill>
          </a:ln>
        </p:spPr>
      </p:pic>
    </p:spTree>
    <p:extLst>
      <p:ext uri="{BB962C8B-B14F-4D97-AF65-F5344CB8AC3E}">
        <p14:creationId xmlns:p14="http://schemas.microsoft.com/office/powerpoint/2010/main" val="181815398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489" y="136873"/>
            <a:ext cx="4360986" cy="2507853"/>
          </a:xfrm>
        </p:spPr>
        <p:txBody>
          <a:bodyPr anchor="t">
            <a:noAutofit/>
          </a:bodyPr>
          <a:lstStyle/>
          <a:p>
            <a:r>
              <a:rPr lang="en-US" sz="4400" dirty="0" smtClean="0"/>
              <a:t>Age at time of first completed rape victimization</a:t>
            </a:r>
            <a:endParaRPr lang="en-US" sz="4400" b="0" dirty="0"/>
          </a:p>
        </p:txBody>
      </p:sp>
      <p:sp>
        <p:nvSpPr>
          <p:cNvPr id="5" name="TextBox 4"/>
          <p:cNvSpPr txBox="1"/>
          <p:nvPr/>
        </p:nvSpPr>
        <p:spPr>
          <a:xfrm>
            <a:off x="677331" y="6322071"/>
            <a:ext cx="11282377" cy="461665"/>
          </a:xfrm>
          <a:prstGeom prst="rect">
            <a:avLst/>
          </a:prstGeom>
          <a:noFill/>
        </p:spPr>
        <p:txBody>
          <a:bodyPr wrap="square" rtlCol="0">
            <a:spAutoFit/>
          </a:bodyPr>
          <a:lstStyle/>
          <a:p>
            <a:r>
              <a:rPr lang="en-US" sz="1200" dirty="0"/>
              <a:t>Sources: Walters, M.L., Chen J., &amp; </a:t>
            </a:r>
            <a:r>
              <a:rPr lang="en-US" sz="1200" dirty="0" err="1"/>
              <a:t>Breiding</a:t>
            </a:r>
            <a:r>
              <a:rPr lang="en-US" sz="1200" dirty="0"/>
              <a:t>, M.J. (2013). The National Intimate Partner and Sexual Violence Survey (NISVS): 2010 Findings on Victimization by Sexual Orientation. Atlanta, GA: National Center for Injury Prevention and Control, Centers for Disease Control and Prevention.</a:t>
            </a:r>
          </a:p>
        </p:txBody>
      </p:sp>
      <p:sp>
        <p:nvSpPr>
          <p:cNvPr id="6" name="Content Placeholder 5"/>
          <p:cNvSpPr>
            <a:spLocks noGrp="1"/>
          </p:cNvSpPr>
          <p:nvPr>
            <p:ph idx="1"/>
          </p:nvPr>
        </p:nvSpPr>
        <p:spPr>
          <a:xfrm>
            <a:off x="900331" y="2644726"/>
            <a:ext cx="4217156" cy="2702847"/>
          </a:xfrm>
        </p:spPr>
        <p:style>
          <a:lnRef idx="0">
            <a:schemeClr val="accent3"/>
          </a:lnRef>
          <a:fillRef idx="3">
            <a:schemeClr val="accent3"/>
          </a:fillRef>
          <a:effectRef idx="3">
            <a:schemeClr val="accent3"/>
          </a:effectRef>
          <a:fontRef idx="minor">
            <a:schemeClr val="lt1"/>
          </a:fontRef>
        </p:style>
        <p:txBody>
          <a:bodyPr>
            <a:normAutofit/>
          </a:bodyPr>
          <a:lstStyle/>
          <a:p>
            <a:pPr marL="0" indent="0">
              <a:buNone/>
            </a:pPr>
            <a:r>
              <a:rPr lang="en-US" sz="2200" dirty="0" smtClean="0"/>
              <a:t>“Compared </a:t>
            </a:r>
            <a:r>
              <a:rPr lang="en-US" sz="2200" dirty="0"/>
              <a:t>to lesbians, bisexual women reported more severe adult sexual victimization experiences, </a:t>
            </a:r>
            <a:r>
              <a:rPr lang="en-US" sz="2200" b="1" dirty="0"/>
              <a:t>greater </a:t>
            </a:r>
            <a:r>
              <a:rPr lang="en-US" sz="2200" b="1" dirty="0" err="1"/>
              <a:t>revictimization</a:t>
            </a:r>
            <a:r>
              <a:rPr lang="en-US" sz="2200" dirty="0"/>
              <a:t>, riskier drinking patterns, and more lifetime male sexual partners</a:t>
            </a:r>
            <a:r>
              <a:rPr lang="en-US" sz="2200" dirty="0" smtClean="0"/>
              <a:t>.” –</a:t>
            </a:r>
            <a:r>
              <a:rPr lang="en-US" sz="2200" i="1" dirty="0" smtClean="0"/>
              <a:t>2013 Journal of Violence against women</a:t>
            </a:r>
            <a:endParaRPr lang="en-US" sz="2200" i="1" dirty="0"/>
          </a:p>
        </p:txBody>
      </p:sp>
      <p:pic>
        <p:nvPicPr>
          <p:cNvPr id="2" name="Picture 1"/>
          <p:cNvPicPr>
            <a:picLocks noChangeAspect="1"/>
          </p:cNvPicPr>
          <p:nvPr/>
        </p:nvPicPr>
        <p:blipFill>
          <a:blip r:embed="rId3"/>
          <a:stretch>
            <a:fillRect/>
          </a:stretch>
        </p:blipFill>
        <p:spPr>
          <a:xfrm>
            <a:off x="5117487" y="559446"/>
            <a:ext cx="5895975" cy="5762625"/>
          </a:xfrm>
          <a:prstGeom prst="rect">
            <a:avLst/>
          </a:prstGeom>
          <a:ln w="38100">
            <a:solidFill>
              <a:schemeClr val="accent3"/>
            </a:solidFill>
          </a:ln>
        </p:spPr>
      </p:pic>
    </p:spTree>
    <p:extLst>
      <p:ext uri="{BB962C8B-B14F-4D97-AF65-F5344CB8AC3E}">
        <p14:creationId xmlns:p14="http://schemas.microsoft.com/office/powerpoint/2010/main" val="187179175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099" y="136873"/>
            <a:ext cx="11505289" cy="896875"/>
          </a:xfrm>
        </p:spPr>
        <p:txBody>
          <a:bodyPr anchor="t">
            <a:noAutofit/>
          </a:bodyPr>
          <a:lstStyle/>
          <a:p>
            <a:r>
              <a:rPr lang="en-US" sz="4800" dirty="0" smtClean="0"/>
              <a:t>Sexual violence is a universal disparity</a:t>
            </a:r>
            <a:endParaRPr lang="en-US" sz="4800" b="0" dirty="0"/>
          </a:p>
        </p:txBody>
      </p:sp>
      <p:sp>
        <p:nvSpPr>
          <p:cNvPr id="5" name="TextBox 4"/>
          <p:cNvSpPr txBox="1"/>
          <p:nvPr/>
        </p:nvSpPr>
        <p:spPr>
          <a:xfrm>
            <a:off x="390380" y="6027003"/>
            <a:ext cx="11282377" cy="830997"/>
          </a:xfrm>
          <a:prstGeom prst="rect">
            <a:avLst/>
          </a:prstGeom>
          <a:noFill/>
        </p:spPr>
        <p:txBody>
          <a:bodyPr wrap="square" rtlCol="0">
            <a:spAutoFit/>
          </a:bodyPr>
          <a:lstStyle/>
          <a:p>
            <a:r>
              <a:rPr lang="en-US" sz="1200" dirty="0"/>
              <a:t>Sources: Walters, M.L., Chen J., &amp; </a:t>
            </a:r>
            <a:r>
              <a:rPr lang="en-US" sz="1200" dirty="0" err="1"/>
              <a:t>Breiding</a:t>
            </a:r>
            <a:r>
              <a:rPr lang="en-US" sz="1200" dirty="0"/>
              <a:t>, M.J. (2013). The National Intimate Partner and Sexual Violence Survey (NISVS): 2010 Findings on Victimization by Sexual Orientation. Atlanta, GA: National Center for Injury Prevention and Control, Centers for Disease Control and </a:t>
            </a:r>
            <a:r>
              <a:rPr lang="en-US" sz="1200" dirty="0" smtClean="0"/>
              <a:t>Prevention. </a:t>
            </a:r>
            <a:r>
              <a:rPr lang="en-US" sz="1200" dirty="0" err="1" smtClean="0"/>
              <a:t>Stotzer</a:t>
            </a:r>
            <a:r>
              <a:rPr lang="en-US" sz="1200" dirty="0"/>
              <a:t>, R. (2009). Violence against transgender people: A review of United States data. Aggression and Violent Behavior, 14, 170-179.</a:t>
            </a:r>
          </a:p>
          <a:p>
            <a:endParaRPr lang="en-US" sz="1200" dirty="0"/>
          </a:p>
        </p:txBody>
      </p:sp>
      <p:sp>
        <p:nvSpPr>
          <p:cNvPr id="11" name="Content Placeholder 5"/>
          <p:cNvSpPr>
            <a:spLocks noGrp="1"/>
          </p:cNvSpPr>
          <p:nvPr>
            <p:ph idx="1"/>
          </p:nvPr>
        </p:nvSpPr>
        <p:spPr>
          <a:xfrm>
            <a:off x="213099" y="2243181"/>
            <a:ext cx="3109414" cy="2574388"/>
          </a:xfrm>
        </p:spPr>
        <p:style>
          <a:lnRef idx="0">
            <a:schemeClr val="accent5"/>
          </a:lnRef>
          <a:fillRef idx="3">
            <a:schemeClr val="accent5"/>
          </a:fillRef>
          <a:effectRef idx="3">
            <a:schemeClr val="accent5"/>
          </a:effectRef>
          <a:fontRef idx="minor">
            <a:schemeClr val="lt1"/>
          </a:fontRef>
        </p:style>
        <p:txBody>
          <a:bodyPr>
            <a:noAutofit/>
          </a:bodyPr>
          <a:lstStyle/>
          <a:p>
            <a:pPr marL="0" lvl="1" indent="0">
              <a:buNone/>
            </a:pPr>
            <a:r>
              <a:rPr lang="en-US" sz="2200" dirty="0" smtClean="0">
                <a:effectLst>
                  <a:outerShdw blurRad="38100" dist="38100" dir="2700000" algn="tl">
                    <a:srgbClr val="000000">
                      <a:alpha val="43137"/>
                    </a:srgbClr>
                  </a:outerShdw>
                </a:effectLst>
              </a:rPr>
              <a:t>78% of bisexual men report having </a:t>
            </a:r>
            <a:r>
              <a:rPr lang="en-US" sz="2200" b="1" dirty="0" smtClean="0">
                <a:effectLst>
                  <a:outerShdw blurRad="38100" dist="38100" dir="2700000" algn="tl">
                    <a:srgbClr val="000000">
                      <a:alpha val="43137"/>
                    </a:srgbClr>
                  </a:outerShdw>
                </a:effectLst>
              </a:rPr>
              <a:t>only female</a:t>
            </a:r>
            <a:r>
              <a:rPr lang="en-US" sz="2200" dirty="0" smtClean="0">
                <a:effectLst>
                  <a:outerShdw blurRad="38100" dist="38100" dir="2700000" algn="tl">
                    <a:srgbClr val="000000">
                      <a:alpha val="43137"/>
                    </a:srgbClr>
                  </a:outerShdw>
                </a:effectLst>
              </a:rPr>
              <a:t> perpetrators of IPV</a:t>
            </a:r>
            <a:endParaRPr lang="en-US" sz="2200"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stretch>
            <a:fillRect/>
          </a:stretch>
        </p:blipFill>
        <p:spPr>
          <a:xfrm>
            <a:off x="3043325" y="1169692"/>
            <a:ext cx="8629432" cy="4721366"/>
          </a:xfrm>
          <a:prstGeom prst="rect">
            <a:avLst/>
          </a:prstGeom>
          <a:ln w="38100">
            <a:solidFill>
              <a:schemeClr val="accent5"/>
            </a:solidFill>
          </a:ln>
        </p:spPr>
      </p:pic>
    </p:spTree>
    <p:extLst>
      <p:ext uri="{BB962C8B-B14F-4D97-AF65-F5344CB8AC3E}">
        <p14:creationId xmlns:p14="http://schemas.microsoft.com/office/powerpoint/2010/main" val="214341991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099" y="136873"/>
            <a:ext cx="11746609" cy="896875"/>
          </a:xfrm>
        </p:spPr>
        <p:txBody>
          <a:bodyPr anchor="t">
            <a:noAutofit/>
          </a:bodyPr>
          <a:lstStyle/>
          <a:p>
            <a:r>
              <a:rPr lang="en-US" sz="6000" dirty="0" smtClean="0"/>
              <a:t>Intimate partner violence</a:t>
            </a:r>
            <a:endParaRPr lang="en-US" sz="6000" b="0" dirty="0"/>
          </a:p>
        </p:txBody>
      </p:sp>
      <p:sp>
        <p:nvSpPr>
          <p:cNvPr id="5" name="TextBox 4"/>
          <p:cNvSpPr txBox="1"/>
          <p:nvPr/>
        </p:nvSpPr>
        <p:spPr>
          <a:xfrm>
            <a:off x="677331" y="6322071"/>
            <a:ext cx="11282377" cy="461665"/>
          </a:xfrm>
          <a:prstGeom prst="rect">
            <a:avLst/>
          </a:prstGeom>
          <a:noFill/>
        </p:spPr>
        <p:txBody>
          <a:bodyPr wrap="square" rtlCol="0">
            <a:spAutoFit/>
          </a:bodyPr>
          <a:lstStyle/>
          <a:p>
            <a:r>
              <a:rPr lang="en-US" sz="1200" dirty="0"/>
              <a:t>Sources: Walters, M.L., Chen J., &amp; </a:t>
            </a:r>
            <a:r>
              <a:rPr lang="en-US" sz="1200" dirty="0" err="1"/>
              <a:t>Breiding</a:t>
            </a:r>
            <a:r>
              <a:rPr lang="en-US" sz="1200" dirty="0"/>
              <a:t>, M.J. (2013). The National Intimate Partner and Sexual Violence Survey (NISVS): 2010 Findings on Victimization by Sexual Orientation. Atlanta, GA: National Center for Injury Prevention and Control, Centers for Disease Control and Prevention.</a:t>
            </a:r>
          </a:p>
        </p:txBody>
      </p:sp>
      <p:sp>
        <p:nvSpPr>
          <p:cNvPr id="11" name="Content Placeholder 5"/>
          <p:cNvSpPr>
            <a:spLocks noGrp="1"/>
          </p:cNvSpPr>
          <p:nvPr>
            <p:ph idx="1"/>
          </p:nvPr>
        </p:nvSpPr>
        <p:spPr>
          <a:xfrm>
            <a:off x="253975" y="1908758"/>
            <a:ext cx="3322514" cy="2968283"/>
          </a:xfrm>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en-US" sz="2200" dirty="0" smtClean="0"/>
              <a:t>Adult bi women reported highest levels of </a:t>
            </a:r>
            <a:r>
              <a:rPr lang="en-US" sz="2200" b="1" dirty="0" smtClean="0"/>
              <a:t>physical violence</a:t>
            </a:r>
            <a:r>
              <a:rPr lang="en-US" sz="2200" dirty="0" smtClean="0"/>
              <a:t>, rape, stalking and </a:t>
            </a:r>
            <a:r>
              <a:rPr lang="en-US" sz="2200" b="1" dirty="0" smtClean="0"/>
              <a:t>psychological aggression</a:t>
            </a:r>
            <a:r>
              <a:rPr lang="en-US" sz="2200" dirty="0" smtClean="0"/>
              <a:t> in NISVS.</a:t>
            </a:r>
          </a:p>
          <a:p>
            <a:pPr marL="0" lvl="1" indent="0">
              <a:buNone/>
            </a:pPr>
            <a:r>
              <a:rPr lang="en-US" sz="2200" dirty="0">
                <a:effectLst>
                  <a:outerShdw blurRad="38100" dist="38100" dir="2700000" algn="tl">
                    <a:srgbClr val="000000">
                      <a:alpha val="43137"/>
                    </a:srgbClr>
                  </a:outerShdw>
                </a:effectLst>
              </a:rPr>
              <a:t>90% of bisexual women report having </a:t>
            </a:r>
            <a:r>
              <a:rPr lang="en-US" sz="2200" b="1" dirty="0">
                <a:effectLst>
                  <a:outerShdw blurRad="38100" dist="38100" dir="2700000" algn="tl">
                    <a:srgbClr val="000000">
                      <a:alpha val="43137"/>
                    </a:srgbClr>
                  </a:outerShdw>
                </a:effectLst>
              </a:rPr>
              <a:t>only male </a:t>
            </a:r>
            <a:r>
              <a:rPr lang="en-US" sz="2200" dirty="0">
                <a:effectLst>
                  <a:outerShdw blurRad="38100" dist="38100" dir="2700000" algn="tl">
                    <a:srgbClr val="000000">
                      <a:alpha val="43137"/>
                    </a:srgbClr>
                  </a:outerShdw>
                </a:effectLst>
              </a:rPr>
              <a:t>perpetrators of </a:t>
            </a:r>
            <a:r>
              <a:rPr lang="en-US" sz="2200" dirty="0" smtClean="0">
                <a:effectLst>
                  <a:outerShdw blurRad="38100" dist="38100" dir="2700000" algn="tl">
                    <a:srgbClr val="000000">
                      <a:alpha val="43137"/>
                    </a:srgbClr>
                  </a:outerShdw>
                </a:effectLst>
              </a:rPr>
              <a:t>IPV</a:t>
            </a:r>
          </a:p>
        </p:txBody>
      </p:sp>
      <p:pic>
        <p:nvPicPr>
          <p:cNvPr id="2" name="Picture 1"/>
          <p:cNvPicPr>
            <a:picLocks noChangeAspect="1"/>
          </p:cNvPicPr>
          <p:nvPr/>
        </p:nvPicPr>
        <p:blipFill>
          <a:blip r:embed="rId3"/>
          <a:stretch>
            <a:fillRect/>
          </a:stretch>
        </p:blipFill>
        <p:spPr>
          <a:xfrm>
            <a:off x="3576489" y="1033748"/>
            <a:ext cx="8383219" cy="4718304"/>
          </a:xfrm>
          <a:prstGeom prst="rect">
            <a:avLst/>
          </a:prstGeom>
          <a:ln w="38100">
            <a:solidFill>
              <a:schemeClr val="accent1"/>
            </a:solidFill>
          </a:ln>
        </p:spPr>
      </p:pic>
    </p:spTree>
    <p:extLst>
      <p:ext uri="{BB962C8B-B14F-4D97-AF65-F5344CB8AC3E}">
        <p14:creationId xmlns:p14="http://schemas.microsoft.com/office/powerpoint/2010/main" val="168035109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3895" y="1326865"/>
            <a:ext cx="6175717" cy="4975461"/>
          </a:xfrm>
        </p:spPr>
        <p:txBody>
          <a:bodyPr anchor="t">
            <a:noAutofit/>
          </a:bodyPr>
          <a:lstStyle/>
          <a:p>
            <a:pPr marL="0" indent="0">
              <a:buNone/>
            </a:pPr>
            <a:r>
              <a:rPr lang="en-US" sz="2400" dirty="0"/>
              <a:t>The shelter staff told me I didn’t belong there, that they only served women abused by male partners. They referred me to a new gay community anti-battering project. That group also turned me away, saying that I was bisexual, not gay, so they couldn’t help me. What I felt too angry and defeated to say back then was, “Why can’t services be designed with bisexuals in mind? If we design services sensitive to bisexuals, they end up being responsive to both heterosexual and gay people, too, don’t they</a:t>
            </a:r>
            <a:r>
              <a:rPr lang="en-US" sz="2400" dirty="0" smtClean="0"/>
              <a:t>?” </a:t>
            </a:r>
            <a:r>
              <a:rPr lang="en-US" sz="2400" i="1" dirty="0" smtClean="0"/>
              <a:t>– From statements read at the 2013 Bisexual Community Issues Roundtable at the White House.</a:t>
            </a:r>
            <a:endParaRPr lang="en-US" sz="2400" dirty="0"/>
          </a:p>
        </p:txBody>
      </p:sp>
      <p:sp>
        <p:nvSpPr>
          <p:cNvPr id="3" name="TextBox 2"/>
          <p:cNvSpPr txBox="1"/>
          <p:nvPr/>
        </p:nvSpPr>
        <p:spPr>
          <a:xfrm>
            <a:off x="592429" y="157315"/>
            <a:ext cx="6592887" cy="584775"/>
          </a:xfrm>
          <a:prstGeom prst="rect">
            <a:avLst/>
          </a:prstGeom>
          <a:noFill/>
        </p:spPr>
        <p:txBody>
          <a:bodyPr wrap="square" rtlCol="0">
            <a:spAutoFit/>
          </a:bodyPr>
          <a:lstStyle/>
          <a:p>
            <a:r>
              <a:rPr lang="en-US" sz="3200" dirty="0" smtClean="0"/>
              <a:t>Our Stories: Intimate Partner Violence</a:t>
            </a:r>
            <a:endParaRPr lang="en-US" sz="3200" dirty="0"/>
          </a:p>
        </p:txBody>
      </p:sp>
      <p:pic>
        <p:nvPicPr>
          <p:cNvPr id="2" name="Picture 1"/>
          <p:cNvPicPr>
            <a:picLocks noChangeAspect="1"/>
          </p:cNvPicPr>
          <p:nvPr/>
        </p:nvPicPr>
        <p:blipFill>
          <a:blip r:embed="rId2"/>
          <a:stretch>
            <a:fillRect/>
          </a:stretch>
        </p:blipFill>
        <p:spPr>
          <a:xfrm>
            <a:off x="6837586" y="742090"/>
            <a:ext cx="5034857" cy="5155308"/>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4" name="TextBox 3"/>
          <p:cNvSpPr txBox="1"/>
          <p:nvPr/>
        </p:nvSpPr>
        <p:spPr>
          <a:xfrm>
            <a:off x="6921303" y="5979160"/>
            <a:ext cx="4867421" cy="646331"/>
          </a:xfrm>
          <a:prstGeom prst="rect">
            <a:avLst/>
          </a:prstGeom>
          <a:noFill/>
        </p:spPr>
        <p:txBody>
          <a:bodyPr wrap="square" rtlCol="0">
            <a:spAutoFit/>
          </a:bodyPr>
          <a:lstStyle/>
          <a:p>
            <a:pPr algn="ctr"/>
            <a:r>
              <a:rPr lang="en-US" dirty="0" smtClean="0"/>
              <a:t>Domestic Violence Brochure for Bi People from </a:t>
            </a:r>
            <a:r>
              <a:rPr lang="en-US" dirty="0" err="1" smtClean="0"/>
              <a:t>theNetworklaRed</a:t>
            </a:r>
            <a:endParaRPr lang="en-US" dirty="0"/>
          </a:p>
        </p:txBody>
      </p:sp>
    </p:spTree>
    <p:extLst>
      <p:ext uri="{BB962C8B-B14F-4D97-AF65-F5344CB8AC3E}">
        <p14:creationId xmlns:p14="http://schemas.microsoft.com/office/powerpoint/2010/main" val="293792725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718" y="236494"/>
            <a:ext cx="10131425" cy="1456267"/>
          </a:xfrm>
        </p:spPr>
        <p:txBody>
          <a:bodyPr>
            <a:normAutofit/>
          </a:bodyPr>
          <a:lstStyle/>
          <a:p>
            <a:r>
              <a:rPr lang="en-US" sz="6000" dirty="0" smtClean="0"/>
              <a:t>Poverty</a:t>
            </a:r>
            <a:endParaRPr lang="en-US" sz="6000" b="0"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6319"/>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854284" y="1409935"/>
            <a:ext cx="8526843" cy="4663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260002" y="6312202"/>
            <a:ext cx="2884316" cy="369332"/>
          </a:xfrm>
          <a:prstGeom prst="rect">
            <a:avLst/>
          </a:prstGeom>
        </p:spPr>
        <p:txBody>
          <a:bodyPr wrap="none">
            <a:spAutoFit/>
          </a:bodyPr>
          <a:lstStyle/>
          <a:p>
            <a:r>
              <a:rPr lang="en-US" dirty="0"/>
              <a:t>Source, Williams Institute</a:t>
            </a:r>
          </a:p>
        </p:txBody>
      </p:sp>
    </p:spTree>
    <p:extLst>
      <p:ext uri="{BB962C8B-B14F-4D97-AF65-F5344CB8AC3E}">
        <p14:creationId xmlns:p14="http://schemas.microsoft.com/office/powerpoint/2010/main" val="359540017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1" y="118617"/>
            <a:ext cx="10958731" cy="1100584"/>
          </a:xfrm>
        </p:spPr>
        <p:txBody>
          <a:bodyPr anchor="t">
            <a:normAutofit/>
          </a:bodyPr>
          <a:lstStyle/>
          <a:p>
            <a:pPr algn="ctr"/>
            <a:r>
              <a:rPr lang="en-US" sz="6000" dirty="0" smtClean="0"/>
              <a:t>Important moments in bi history</a:t>
            </a:r>
            <a:endParaRPr lang="en-US" sz="6000" dirty="0"/>
          </a:p>
        </p:txBody>
      </p:sp>
      <p:sp>
        <p:nvSpPr>
          <p:cNvPr id="3" name="Content Placeholder 2"/>
          <p:cNvSpPr>
            <a:spLocks noGrp="1"/>
          </p:cNvSpPr>
          <p:nvPr>
            <p:ph idx="1"/>
          </p:nvPr>
        </p:nvSpPr>
        <p:spPr>
          <a:xfrm>
            <a:off x="604911" y="1330584"/>
            <a:ext cx="6336661" cy="5222616"/>
          </a:xfrm>
        </p:spPr>
        <p:txBody>
          <a:bodyPr anchor="t">
            <a:noAutofit/>
          </a:bodyPr>
          <a:lstStyle/>
          <a:p>
            <a:pPr marL="0" indent="0">
              <a:buNone/>
            </a:pPr>
            <a:r>
              <a:rPr lang="en-US" dirty="0"/>
              <a:t>1966 </a:t>
            </a:r>
            <a:r>
              <a:rPr lang="en-US" dirty="0" smtClean="0"/>
              <a:t>- First </a:t>
            </a:r>
            <a:r>
              <a:rPr lang="en-US" dirty="0"/>
              <a:t>U.S. student gay rights group is co-founded by bisexual activist, Stephen Donaldson. Donaldson feels forced out of the gay movement after an affair with a leader from Daughter of Bilitis, the first lesbian civil rights group</a:t>
            </a:r>
            <a:r>
              <a:rPr lang="en-US" dirty="0" smtClean="0"/>
              <a:t>.</a:t>
            </a:r>
            <a:endParaRPr lang="en-US" dirty="0"/>
          </a:p>
          <a:p>
            <a:pPr marL="0" indent="0">
              <a:buNone/>
            </a:pPr>
            <a:r>
              <a:rPr lang="en-US" dirty="0"/>
              <a:t>1969 </a:t>
            </a:r>
            <a:r>
              <a:rPr lang="en-US" dirty="0" smtClean="0"/>
              <a:t>- Brenda </a:t>
            </a:r>
            <a:r>
              <a:rPr lang="en-US" dirty="0"/>
              <a:t>Howard (know as "Mother of Pride") conceives and coordinates a week of "PRIDE" activities to </a:t>
            </a:r>
            <a:r>
              <a:rPr lang="en-US" dirty="0" smtClean="0"/>
              <a:t>commemorate </a:t>
            </a:r>
            <a:r>
              <a:rPr lang="en-US" dirty="0"/>
              <a:t>the Stonewall riots</a:t>
            </a:r>
            <a:r>
              <a:rPr lang="en-US" dirty="0" smtClean="0"/>
              <a:t>.</a:t>
            </a:r>
            <a:endParaRPr lang="en-US" dirty="0"/>
          </a:p>
          <a:p>
            <a:pPr marL="0" indent="0">
              <a:buNone/>
            </a:pPr>
            <a:r>
              <a:rPr lang="en-US" dirty="0"/>
              <a:t>1974 </a:t>
            </a:r>
            <a:r>
              <a:rPr lang="en-US" dirty="0" smtClean="0"/>
              <a:t>- Dr</a:t>
            </a:r>
            <a:r>
              <a:rPr lang="en-US" dirty="0"/>
              <a:t>. Fritz Klein publishes The Bisexual Option: A concept of one-hundred percent intimacy, goes on to found American Institute of Bisexuality and Journal of Bisexuality</a:t>
            </a:r>
            <a:r>
              <a:rPr lang="en-US" dirty="0" smtClean="0"/>
              <a:t>.</a:t>
            </a:r>
            <a:endParaRPr lang="en-US" dirty="0"/>
          </a:p>
          <a:p>
            <a:pPr marL="0" indent="0">
              <a:buNone/>
            </a:pPr>
            <a:r>
              <a:rPr lang="en-US" dirty="0"/>
              <a:t>1977 - Alan </a:t>
            </a:r>
            <a:r>
              <a:rPr lang="en-US" dirty="0" err="1"/>
              <a:t>Rockway</a:t>
            </a:r>
            <a:r>
              <a:rPr lang="en-US" dirty="0"/>
              <a:t>, a psychologist and bisexual activist, co-authors the nation's first successful gay rights ordinance put to public vote, in Dade County, Florida. </a:t>
            </a:r>
          </a:p>
          <a:p>
            <a:pPr marL="0" indent="0">
              <a:buNone/>
            </a:pPr>
            <a:r>
              <a:rPr lang="en-US" dirty="0" smtClean="0"/>
              <a:t>1979 - Black </a:t>
            </a:r>
            <a:r>
              <a:rPr lang="en-US" dirty="0"/>
              <a:t>LGBT icon and bisexual activist </a:t>
            </a:r>
            <a:r>
              <a:rPr lang="en-US" dirty="0" err="1"/>
              <a:t>ABilly</a:t>
            </a:r>
            <a:r>
              <a:rPr lang="en-US" dirty="0"/>
              <a:t> S. Jones-</a:t>
            </a:r>
            <a:r>
              <a:rPr lang="en-US" dirty="0" err="1"/>
              <a:t>Hennin</a:t>
            </a:r>
            <a:r>
              <a:rPr lang="en-US" dirty="0"/>
              <a:t> serves as logistics coordinator for first National March on Washington for Lesbian and Gay Rights</a:t>
            </a:r>
            <a:r>
              <a:rPr lang="en-US" dirty="0" smtClean="0"/>
              <a:t>.</a:t>
            </a:r>
            <a:endParaRPr lang="en-US" dirty="0"/>
          </a:p>
          <a:p>
            <a:pPr marL="0" indent="0">
              <a:buNone/>
            </a:pPr>
            <a:endParaRPr lang="en-US" dirty="0"/>
          </a:p>
        </p:txBody>
      </p:sp>
      <p:pic>
        <p:nvPicPr>
          <p:cNvPr id="5" name="Picture 4" descr="http://www.elisarolle.com/ramblings/persistent_voices/StephenDonaldson.jpg"/>
          <p:cNvPicPr/>
          <p:nvPr/>
        </p:nvPicPr>
        <p:blipFill>
          <a:blip r:embed="rId2">
            <a:extLst>
              <a:ext uri="{28A0092B-C50C-407E-A947-70E740481C1C}">
                <a14:useLocalDpi xmlns:a14="http://schemas.microsoft.com/office/drawing/2010/main" val="0"/>
              </a:ext>
            </a:extLst>
          </a:blip>
          <a:srcRect/>
          <a:stretch>
            <a:fillRect/>
          </a:stretch>
        </p:blipFill>
        <p:spPr bwMode="auto">
          <a:xfrm>
            <a:off x="7162801" y="1330584"/>
            <a:ext cx="3041046" cy="3441700"/>
          </a:xfrm>
          <a:prstGeom prst="rect">
            <a:avLst/>
          </a:prstGeom>
          <a:noFill/>
          <a:ln>
            <a:noFill/>
          </a:ln>
        </p:spPr>
      </p:pic>
      <p:pic>
        <p:nvPicPr>
          <p:cNvPr id="6" name="Picture 5" descr="http://www.metroweekly.com/articles/attachments/2007-10-18_feature_story_3034_3761.jpg"/>
          <p:cNvPicPr/>
          <p:nvPr/>
        </p:nvPicPr>
        <p:blipFill>
          <a:blip r:embed="rId3">
            <a:extLst>
              <a:ext uri="{28A0092B-C50C-407E-A947-70E740481C1C}">
                <a14:useLocalDpi xmlns:a14="http://schemas.microsoft.com/office/drawing/2010/main" val="0"/>
              </a:ext>
            </a:extLst>
          </a:blip>
          <a:srcRect/>
          <a:stretch>
            <a:fillRect/>
          </a:stretch>
        </p:blipFill>
        <p:spPr bwMode="auto">
          <a:xfrm>
            <a:off x="9242081" y="3993602"/>
            <a:ext cx="2321560" cy="2724150"/>
          </a:xfrm>
          <a:prstGeom prst="rect">
            <a:avLst/>
          </a:prstGeom>
          <a:noFill/>
          <a:ln w="38100">
            <a:solidFill>
              <a:schemeClr val="accent5"/>
            </a:solidFill>
          </a:ln>
        </p:spPr>
      </p:pic>
      <p:sp>
        <p:nvSpPr>
          <p:cNvPr id="4" name="TextBox 3"/>
          <p:cNvSpPr txBox="1"/>
          <p:nvPr/>
        </p:nvSpPr>
        <p:spPr>
          <a:xfrm>
            <a:off x="10425076" y="1848189"/>
            <a:ext cx="1665324" cy="1200329"/>
          </a:xfrm>
          <a:prstGeom prst="rect">
            <a:avLst/>
          </a:prstGeom>
          <a:noFill/>
        </p:spPr>
        <p:txBody>
          <a:bodyPr wrap="square" rtlCol="0">
            <a:spAutoFit/>
          </a:bodyPr>
          <a:lstStyle/>
          <a:p>
            <a:r>
              <a:rPr lang="en-US" i="1" dirty="0" smtClean="0"/>
              <a:t>Left: Stephen Donaldson</a:t>
            </a:r>
          </a:p>
          <a:p>
            <a:r>
              <a:rPr lang="en-US" i="1" dirty="0" smtClean="0"/>
              <a:t>Below: </a:t>
            </a:r>
            <a:r>
              <a:rPr lang="en-US" i="1" dirty="0" err="1" smtClean="0"/>
              <a:t>ABilly</a:t>
            </a:r>
            <a:r>
              <a:rPr lang="en-US" i="1" dirty="0" smtClean="0"/>
              <a:t> S. Jones-</a:t>
            </a:r>
            <a:r>
              <a:rPr lang="en-US" i="1" dirty="0" err="1" smtClean="0"/>
              <a:t>Hennin</a:t>
            </a:r>
            <a:endParaRPr lang="en-US" i="1" dirty="0"/>
          </a:p>
        </p:txBody>
      </p:sp>
    </p:spTree>
    <p:extLst>
      <p:ext uri="{BB962C8B-B14F-4D97-AF65-F5344CB8AC3E}">
        <p14:creationId xmlns:p14="http://schemas.microsoft.com/office/powerpoint/2010/main" val="59380422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5" y="833718"/>
            <a:ext cx="3975790" cy="3922059"/>
          </a:xfrm>
        </p:spPr>
        <p:txBody>
          <a:bodyPr>
            <a:noAutofit/>
          </a:bodyPr>
          <a:lstStyle/>
          <a:p>
            <a:r>
              <a:rPr lang="en-US" sz="4200" dirty="0" smtClean="0"/>
              <a:t>Funding disparities</a:t>
            </a:r>
            <a:br>
              <a:rPr lang="en-US" sz="4200" dirty="0" smtClean="0"/>
            </a:br>
            <a:r>
              <a:rPr lang="en-US" sz="4200" dirty="0" smtClean="0"/>
              <a:t>present in both public and private service providers and funders</a:t>
            </a:r>
            <a:endParaRPr lang="en-US" sz="4200" dirty="0"/>
          </a:p>
        </p:txBody>
      </p:sp>
      <p:pic>
        <p:nvPicPr>
          <p:cNvPr id="4" name="Picture 3"/>
          <p:cNvPicPr>
            <a:picLocks noChangeAspect="1"/>
          </p:cNvPicPr>
          <p:nvPr/>
        </p:nvPicPr>
        <p:blipFill>
          <a:blip r:embed="rId2"/>
          <a:stretch>
            <a:fillRect/>
          </a:stretch>
        </p:blipFill>
        <p:spPr>
          <a:xfrm>
            <a:off x="4074265" y="833718"/>
            <a:ext cx="7804948" cy="5814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ight Arrow 7"/>
          <p:cNvSpPr/>
          <p:nvPr/>
        </p:nvSpPr>
        <p:spPr>
          <a:xfrm>
            <a:off x="4575409" y="1864238"/>
            <a:ext cx="927847" cy="56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5970493" y="2053723"/>
            <a:ext cx="5177119" cy="190710"/>
          </a:xfrm>
          <a:prstGeom prst="flowChartProcess">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594" y="5725120"/>
            <a:ext cx="2971995" cy="923330"/>
          </a:xfrm>
          <a:prstGeom prst="rect">
            <a:avLst/>
          </a:prstGeom>
        </p:spPr>
        <p:txBody>
          <a:bodyPr wrap="square">
            <a:spAutoFit/>
          </a:bodyPr>
          <a:lstStyle/>
          <a:p>
            <a:r>
              <a:rPr lang="en-US" dirty="0"/>
              <a:t>Source, "40 Years Of LGBT Philanthropy" by LGBTFunders.com</a:t>
            </a:r>
          </a:p>
        </p:txBody>
      </p:sp>
    </p:spTree>
    <p:extLst>
      <p:ext uri="{BB962C8B-B14F-4D97-AF65-F5344CB8AC3E}">
        <p14:creationId xmlns:p14="http://schemas.microsoft.com/office/powerpoint/2010/main" val="721557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866" y="332744"/>
            <a:ext cx="10499003" cy="1018598"/>
          </a:xfrm>
        </p:spPr>
        <p:txBody>
          <a:bodyPr>
            <a:noAutofit/>
          </a:bodyPr>
          <a:lstStyle/>
          <a:p>
            <a:r>
              <a:rPr lang="en-US" sz="4800" b="0" dirty="0" smtClean="0"/>
              <a:t>Bisexual Workplace </a:t>
            </a:r>
            <a:r>
              <a:rPr lang="en-US" sz="4800" b="0" dirty="0"/>
              <a:t>D</a:t>
            </a:r>
            <a:r>
              <a:rPr lang="en-US" sz="4800" b="0" dirty="0" smtClean="0"/>
              <a:t>iscrimination</a:t>
            </a:r>
            <a:endParaRPr lang="en-US" sz="4800" b="0" dirty="0"/>
          </a:p>
        </p:txBody>
      </p:sp>
      <p:sp>
        <p:nvSpPr>
          <p:cNvPr id="9" name="TextBox 8"/>
          <p:cNvSpPr txBox="1"/>
          <p:nvPr/>
        </p:nvSpPr>
        <p:spPr>
          <a:xfrm>
            <a:off x="967866" y="5733401"/>
            <a:ext cx="10019763" cy="1261884"/>
          </a:xfrm>
          <a:prstGeom prst="rect">
            <a:avLst/>
          </a:prstGeom>
          <a:noFill/>
        </p:spPr>
        <p:txBody>
          <a:bodyPr wrap="square" rtlCol="0">
            <a:spAutoFit/>
          </a:bodyPr>
          <a:lstStyle/>
          <a:p>
            <a:r>
              <a:rPr lang="en-US" sz="1400" dirty="0"/>
              <a:t>*Source: Green, Payne, Green; “Working Bi: Preliminary Findings from a Survey on Workplace Experiences of Bisexual People;”</a:t>
            </a:r>
            <a:r>
              <a:rPr lang="en-US" sz="1400" i="1" dirty="0"/>
              <a:t> Journal of Bisexuality.</a:t>
            </a:r>
          </a:p>
          <a:p>
            <a:r>
              <a:rPr lang="en-US" sz="1400" dirty="0"/>
              <a:t>**Source: Tweedy &amp; </a:t>
            </a:r>
            <a:r>
              <a:rPr lang="en-US" sz="1400" dirty="0" err="1"/>
              <a:t>Yescavage</a:t>
            </a:r>
            <a:r>
              <a:rPr lang="en-US" sz="1400" dirty="0"/>
              <a:t>; “Employment Discrimination Against Bisexuals and Others with Fluid Identities;”</a:t>
            </a:r>
            <a:r>
              <a:rPr lang="en-US" sz="1400" i="1" dirty="0"/>
              <a:t> Social Science Research Network.</a:t>
            </a:r>
          </a:p>
          <a:p>
            <a:endParaRPr lang="en-US" sz="1000" i="1" dirty="0"/>
          </a:p>
          <a:p>
            <a:r>
              <a:rPr lang="en-US" sz="10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900287"/>
              </p:ext>
            </p:extLst>
          </p:nvPr>
        </p:nvGraphicFramePr>
        <p:xfrm>
          <a:off x="1545464" y="1442434"/>
          <a:ext cx="8783391" cy="4110660"/>
        </p:xfrm>
        <a:graphic>
          <a:graphicData uri="http://schemas.openxmlformats.org/drawingml/2006/table">
            <a:tbl>
              <a:tblPr firstRow="1" bandRow="1">
                <a:tableStyleId>{775DCB02-9BB8-47FD-8907-85C794F793BA}</a:tableStyleId>
              </a:tblPr>
              <a:tblGrid>
                <a:gridCol w="2927797"/>
                <a:gridCol w="2927797"/>
                <a:gridCol w="2927797"/>
              </a:tblGrid>
              <a:tr h="106824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2010 Survey* of Discrimination Experiences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2012 Survey** of Discrimination Experiences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3023">
                <a:tc>
                  <a:txBody>
                    <a:bodyPr/>
                    <a:lstStyle/>
                    <a:p>
                      <a:r>
                        <a:rPr lang="en-US" dirty="0" smtClean="0"/>
                        <a:t>Not hired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232">
                <a:tc>
                  <a:txBody>
                    <a:bodyPr/>
                    <a:lstStyle/>
                    <a:p>
                      <a:r>
                        <a:rPr lang="en-US" dirty="0" smtClean="0"/>
                        <a:t>Fired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232">
                <a:tc>
                  <a:txBody>
                    <a:bodyPr/>
                    <a:lstStyle/>
                    <a:p>
                      <a:r>
                        <a:rPr lang="en-US" dirty="0" smtClean="0"/>
                        <a:t>Unfair review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232">
                <a:tc>
                  <a:txBody>
                    <a:bodyPr/>
                    <a:lstStyle/>
                    <a:p>
                      <a:r>
                        <a:rPr lang="en-US" dirty="0" smtClean="0"/>
                        <a:t>Denied promotion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232">
                <a:tc>
                  <a:txBody>
                    <a:bodyPr/>
                    <a:lstStyle/>
                    <a:p>
                      <a:r>
                        <a:rPr lang="en-US" dirty="0" smtClean="0"/>
                        <a:t>Denied opportunity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232">
                <a:tc>
                  <a:txBody>
                    <a:bodyPr/>
                    <a:lstStyle/>
                    <a:p>
                      <a:r>
                        <a:rPr lang="en-US" dirty="0" smtClean="0"/>
                        <a:t>Sexual harassment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232">
                <a:tc>
                  <a:txBody>
                    <a:bodyPr/>
                    <a:lstStyle/>
                    <a:p>
                      <a:r>
                        <a:rPr lang="en-US" dirty="0" smtClean="0"/>
                        <a:t>Anti-bi</a:t>
                      </a:r>
                      <a:r>
                        <a:rPr lang="en-US" baseline="0" dirty="0" smtClean="0"/>
                        <a:t> jokes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58%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295138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652" y="114270"/>
            <a:ext cx="10131425" cy="989687"/>
          </a:xfrm>
        </p:spPr>
        <p:txBody>
          <a:bodyPr anchor="t">
            <a:normAutofit fontScale="90000"/>
          </a:bodyPr>
          <a:lstStyle/>
          <a:p>
            <a:pPr algn="ctr"/>
            <a:r>
              <a:rPr lang="en-US" sz="6000" dirty="0" smtClean="0"/>
              <a:t>Bisexual stigma</a:t>
            </a:r>
            <a:endParaRPr lang="en-US" sz="6000" dirty="0"/>
          </a:p>
        </p:txBody>
      </p:sp>
      <p:sp>
        <p:nvSpPr>
          <p:cNvPr id="5" name="TextBox 4"/>
          <p:cNvSpPr txBox="1"/>
          <p:nvPr/>
        </p:nvSpPr>
        <p:spPr>
          <a:xfrm>
            <a:off x="103031" y="1654313"/>
            <a:ext cx="2886066" cy="424731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t>Bisexual women often report higher rates of depression and mental health problems than their heterosexual and lesbian counterparts. These disparities likely occur, in part, as a result of the unique stigma that bisexual women face and experience. Such stigma can in turn operate as a stressor, thereby contributing to poor mental health status</a:t>
            </a:r>
            <a:r>
              <a:rPr lang="en-US" dirty="0" smtClean="0"/>
              <a:t>. </a:t>
            </a:r>
          </a:p>
          <a:p>
            <a:r>
              <a:rPr lang="en-US" dirty="0" smtClean="0"/>
              <a:t>- </a:t>
            </a:r>
            <a:r>
              <a:rPr lang="en-US" i="1" dirty="0"/>
              <a:t>Journal of </a:t>
            </a:r>
            <a:r>
              <a:rPr lang="en-US" i="1" dirty="0" smtClean="0"/>
              <a:t>Bisexuality, 2012</a:t>
            </a:r>
            <a:endParaRPr lang="en-US" i="1" dirty="0"/>
          </a:p>
        </p:txBody>
      </p:sp>
      <p:pic>
        <p:nvPicPr>
          <p:cNvPr id="6" name="Picture 5"/>
          <p:cNvPicPr>
            <a:picLocks noChangeAspect="1"/>
          </p:cNvPicPr>
          <p:nvPr/>
        </p:nvPicPr>
        <p:blipFill>
          <a:blip r:embed="rId2"/>
          <a:stretch>
            <a:fillRect/>
          </a:stretch>
        </p:blipFill>
        <p:spPr>
          <a:xfrm>
            <a:off x="2989097" y="1287409"/>
            <a:ext cx="9176392" cy="4981124"/>
          </a:xfrm>
          <a:prstGeom prst="rect">
            <a:avLst/>
          </a:prstGeom>
        </p:spPr>
      </p:pic>
    </p:spTree>
    <p:extLst>
      <p:ext uri="{BB962C8B-B14F-4D97-AF65-F5344CB8AC3E}">
        <p14:creationId xmlns:p14="http://schemas.microsoft.com/office/powerpoint/2010/main" val="2467291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Down Arrow 13"/>
          <p:cNvSpPr/>
          <p:nvPr/>
        </p:nvSpPr>
        <p:spPr>
          <a:xfrm>
            <a:off x="7811635" y="846310"/>
            <a:ext cx="431704" cy="5032281"/>
          </a:xfrm>
          <a:prstGeom prst="upDownArrow">
            <a:avLst/>
          </a:prstGeom>
          <a:gradFill flip="none" rotWithShape="1">
            <a:gsLst>
              <a:gs pos="0">
                <a:schemeClr val="accent2">
                  <a:lumMod val="60000"/>
                  <a:lumOff val="40000"/>
                </a:schemeClr>
              </a:gs>
              <a:gs pos="100000">
                <a:schemeClr val="accent1">
                  <a:lumMod val="20000"/>
                  <a:lumOff val="8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41192" y="789151"/>
            <a:ext cx="3317394" cy="5309145"/>
          </a:xfrm>
          <a:prstGeom prst="rect">
            <a:avLst/>
          </a:prstGeom>
          <a:noFill/>
        </p:spPr>
        <p:txBody>
          <a:bodyPr wrap="square" rtlCol="0">
            <a:spAutoFit/>
          </a:bodyPr>
          <a:lstStyle/>
          <a:p>
            <a:pPr algn="ctr">
              <a:spcAft>
                <a:spcPts val="850"/>
              </a:spcAft>
            </a:pPr>
            <a:r>
              <a:rPr lang="en-US" sz="2400" dirty="0"/>
              <a:t>Whites</a:t>
            </a:r>
          </a:p>
          <a:p>
            <a:pPr algn="ctr">
              <a:spcAft>
                <a:spcPts val="850"/>
              </a:spcAft>
            </a:pPr>
            <a:r>
              <a:rPr lang="en-US" sz="2400" dirty="0" smtClean="0"/>
              <a:t>Catholics</a:t>
            </a:r>
            <a:endParaRPr lang="en-US" sz="2400" dirty="0"/>
          </a:p>
          <a:p>
            <a:pPr algn="ctr">
              <a:spcAft>
                <a:spcPts val="850"/>
              </a:spcAft>
            </a:pPr>
            <a:r>
              <a:rPr lang="en-US" sz="2400" dirty="0"/>
              <a:t>Blacks</a:t>
            </a:r>
          </a:p>
          <a:p>
            <a:pPr algn="ctr">
              <a:spcAft>
                <a:spcPts val="850"/>
              </a:spcAft>
            </a:pPr>
            <a:r>
              <a:rPr lang="en-US" sz="2400" dirty="0"/>
              <a:t>Jews</a:t>
            </a:r>
          </a:p>
          <a:p>
            <a:pPr algn="ctr">
              <a:spcAft>
                <a:spcPts val="850"/>
              </a:spcAft>
            </a:pPr>
            <a:r>
              <a:rPr lang="en-US" sz="2400" dirty="0"/>
              <a:t>Pro-Lifers</a:t>
            </a:r>
          </a:p>
          <a:p>
            <a:pPr algn="ctr">
              <a:spcAft>
                <a:spcPts val="850"/>
              </a:spcAft>
            </a:pPr>
            <a:r>
              <a:rPr lang="en-US" sz="2400" dirty="0"/>
              <a:t>Pro-</a:t>
            </a:r>
            <a:r>
              <a:rPr lang="en-US" sz="2400" dirty="0" err="1"/>
              <a:t>Choicers</a:t>
            </a:r>
            <a:endParaRPr lang="en-US" sz="2400" dirty="0"/>
          </a:p>
          <a:p>
            <a:pPr algn="ctr">
              <a:spcAft>
                <a:spcPts val="850"/>
              </a:spcAft>
            </a:pPr>
            <a:r>
              <a:rPr lang="en-US" sz="2400" dirty="0"/>
              <a:t>Lesbians</a:t>
            </a:r>
          </a:p>
          <a:p>
            <a:pPr algn="ctr">
              <a:spcAft>
                <a:spcPts val="850"/>
              </a:spcAft>
            </a:pPr>
            <a:r>
              <a:rPr lang="en-US" sz="2400" dirty="0"/>
              <a:t>Gay Men</a:t>
            </a:r>
          </a:p>
          <a:p>
            <a:pPr algn="ctr">
              <a:spcAft>
                <a:spcPts val="850"/>
              </a:spcAft>
            </a:pPr>
            <a:r>
              <a:rPr lang="en-US" sz="2400" dirty="0"/>
              <a:t>Bi Women</a:t>
            </a:r>
          </a:p>
          <a:p>
            <a:pPr algn="ctr">
              <a:spcAft>
                <a:spcPts val="850"/>
              </a:spcAft>
            </a:pPr>
            <a:r>
              <a:rPr lang="en-US" sz="2400" dirty="0"/>
              <a:t>Bi Men</a:t>
            </a:r>
          </a:p>
          <a:p>
            <a:pPr algn="ctr">
              <a:spcAft>
                <a:spcPts val="850"/>
              </a:spcAft>
            </a:pPr>
            <a:r>
              <a:rPr lang="en-US" sz="2400" dirty="0"/>
              <a:t>IVDU</a:t>
            </a:r>
          </a:p>
        </p:txBody>
      </p:sp>
      <p:sp>
        <p:nvSpPr>
          <p:cNvPr id="6" name="TextBox 5"/>
          <p:cNvSpPr txBox="1"/>
          <p:nvPr/>
        </p:nvSpPr>
        <p:spPr>
          <a:xfrm>
            <a:off x="8058586" y="778202"/>
            <a:ext cx="3702243" cy="830997"/>
          </a:xfrm>
          <a:prstGeom prst="rect">
            <a:avLst/>
          </a:prstGeom>
          <a:noFill/>
        </p:spPr>
        <p:txBody>
          <a:bodyPr wrap="square" rtlCol="0">
            <a:spAutoFit/>
          </a:bodyPr>
          <a:lstStyle/>
          <a:p>
            <a:pPr algn="ctr"/>
            <a:r>
              <a:rPr lang="en-US" sz="2400" dirty="0"/>
              <a:t>Least stigmatized by heterosexuals</a:t>
            </a:r>
          </a:p>
        </p:txBody>
      </p:sp>
      <p:sp>
        <p:nvSpPr>
          <p:cNvPr id="18" name="TextBox 17"/>
          <p:cNvSpPr txBox="1"/>
          <p:nvPr/>
        </p:nvSpPr>
        <p:spPr>
          <a:xfrm>
            <a:off x="8058586" y="5032603"/>
            <a:ext cx="3702243" cy="830997"/>
          </a:xfrm>
          <a:prstGeom prst="rect">
            <a:avLst/>
          </a:prstGeom>
          <a:noFill/>
        </p:spPr>
        <p:txBody>
          <a:bodyPr wrap="square" rtlCol="0">
            <a:spAutoFit/>
          </a:bodyPr>
          <a:lstStyle/>
          <a:p>
            <a:pPr algn="ctr"/>
            <a:r>
              <a:rPr lang="en-US" sz="2400" dirty="0"/>
              <a:t>Most stigmatized by heterosexuals</a:t>
            </a:r>
          </a:p>
        </p:txBody>
      </p:sp>
      <p:sp>
        <p:nvSpPr>
          <p:cNvPr id="2" name="TextBox 1"/>
          <p:cNvSpPr txBox="1"/>
          <p:nvPr/>
        </p:nvSpPr>
        <p:spPr>
          <a:xfrm>
            <a:off x="0" y="6269505"/>
            <a:ext cx="11522087" cy="307777"/>
          </a:xfrm>
          <a:prstGeom prst="rect">
            <a:avLst/>
          </a:prstGeom>
          <a:noFill/>
        </p:spPr>
        <p:txBody>
          <a:bodyPr wrap="square" rtlCol="0">
            <a:spAutoFit/>
          </a:bodyPr>
          <a:lstStyle/>
          <a:p>
            <a:pPr algn="r"/>
            <a:r>
              <a:rPr lang="en-US" sz="1400" dirty="0" smtClean="0"/>
              <a:t>Source: </a:t>
            </a:r>
            <a:r>
              <a:rPr lang="en-US" sz="1400" dirty="0" err="1" smtClean="0"/>
              <a:t>Herek</a:t>
            </a:r>
            <a:r>
              <a:rPr lang="en-US" sz="1400" dirty="0" smtClean="0"/>
              <a:t>, Gregory M. “Heterosexuals</a:t>
            </a:r>
            <a:r>
              <a:rPr lang="en-US" sz="1400" dirty="0"/>
              <a:t>' Attitudes Toward Bisexual Men and Women in the United </a:t>
            </a:r>
            <a:r>
              <a:rPr lang="en-US" sz="1400" dirty="0" smtClean="0"/>
              <a:t>States” University </a:t>
            </a:r>
            <a:r>
              <a:rPr lang="en-US" sz="1400" dirty="0"/>
              <a:t>of California at Davis, 2002</a:t>
            </a:r>
          </a:p>
        </p:txBody>
      </p:sp>
      <p:pic>
        <p:nvPicPr>
          <p:cNvPr id="9" name="Picture 2" descr="https://scontent-a-lax.xx.fbcdn.net/hphotos-xfp1/t1.0-9/q71/s720x720/10336685_10101565501764014_34924156293481596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34" y="1830615"/>
            <a:ext cx="4813008" cy="32019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134" y="5109547"/>
            <a:ext cx="4813008" cy="338554"/>
          </a:xfrm>
          <a:prstGeom prst="rect">
            <a:avLst/>
          </a:prstGeom>
          <a:noFill/>
        </p:spPr>
        <p:txBody>
          <a:bodyPr wrap="square" rtlCol="0">
            <a:spAutoFit/>
          </a:bodyPr>
          <a:lstStyle/>
          <a:p>
            <a:pPr algn="ctr"/>
            <a:r>
              <a:rPr lang="en-US" sz="1600" i="1" dirty="0" smtClean="0"/>
              <a:t>Posted on BiNet USA FB Group by college student</a:t>
            </a:r>
            <a:endParaRPr lang="en-US" sz="1600" i="1" dirty="0"/>
          </a:p>
        </p:txBody>
      </p:sp>
    </p:spTree>
    <p:extLst>
      <p:ext uri="{BB962C8B-B14F-4D97-AF65-F5344CB8AC3E}">
        <p14:creationId xmlns:p14="http://schemas.microsoft.com/office/powerpoint/2010/main" val="33867389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44745"/>
            <a:ext cx="10888393" cy="780519"/>
          </a:xfrm>
        </p:spPr>
        <p:txBody>
          <a:bodyPr anchor="t">
            <a:normAutofit/>
          </a:bodyPr>
          <a:lstStyle/>
          <a:p>
            <a:r>
              <a:rPr lang="en-US" sz="4000" dirty="0"/>
              <a:t>Addressing the Stigma of Bisexuality Helps Save Lives</a:t>
            </a:r>
          </a:p>
        </p:txBody>
      </p:sp>
      <p:sp>
        <p:nvSpPr>
          <p:cNvPr id="15" name="TextBox 14"/>
          <p:cNvSpPr txBox="1"/>
          <p:nvPr/>
        </p:nvSpPr>
        <p:spPr>
          <a:xfrm>
            <a:off x="633046" y="6005319"/>
            <a:ext cx="11338560" cy="707886"/>
          </a:xfrm>
          <a:prstGeom prst="rect">
            <a:avLst/>
          </a:prstGeom>
          <a:noFill/>
          <a:ln>
            <a:noFill/>
          </a:ln>
        </p:spPr>
        <p:txBody>
          <a:bodyPr wrap="square" rtlCol="0">
            <a:spAutoFit/>
          </a:bodyPr>
          <a:lstStyle/>
          <a:p>
            <a:r>
              <a:rPr lang="en-US" sz="2000" dirty="0">
                <a:solidFill>
                  <a:srgbClr val="FFFFFF"/>
                </a:solidFill>
              </a:rPr>
              <a:t>Examples of anti-stigma campaign done by the Centre for Addiction &amp; Mental Health, </a:t>
            </a:r>
            <a:r>
              <a:rPr lang="en-US" sz="2000" dirty="0" smtClean="0">
                <a:solidFill>
                  <a:srgbClr val="FFFFFF"/>
                </a:solidFill>
              </a:rPr>
              <a:t>Toronto. </a:t>
            </a:r>
          </a:p>
          <a:p>
            <a:r>
              <a:rPr lang="en-US" sz="2000" dirty="0" smtClean="0">
                <a:solidFill>
                  <a:srgbClr val="FFFFFF"/>
                </a:solidFill>
              </a:rPr>
              <a:t>Posters, buttons, and postcards </a:t>
            </a:r>
            <a:r>
              <a:rPr lang="en-US" sz="2000" dirty="0">
                <a:solidFill>
                  <a:srgbClr val="FFFFFF"/>
                </a:solidFill>
              </a:rPr>
              <a:t>a</a:t>
            </a:r>
            <a:r>
              <a:rPr lang="en-US" sz="2000" dirty="0" smtClean="0">
                <a:solidFill>
                  <a:srgbClr val="FFFFFF"/>
                </a:solidFill>
              </a:rPr>
              <a:t>vailable </a:t>
            </a:r>
            <a:r>
              <a:rPr lang="en-US" sz="2000" dirty="0">
                <a:solidFill>
                  <a:srgbClr val="FFFFFF"/>
                </a:solidFill>
              </a:rPr>
              <a:t>for sale at </a:t>
            </a:r>
            <a:r>
              <a:rPr lang="en-US" sz="2000" dirty="0">
                <a:solidFill>
                  <a:srgbClr val="FFFFFF"/>
                </a:solidFill>
                <a:hlinkClick r:id="rId2"/>
              </a:rPr>
              <a:t>http://</a:t>
            </a:r>
            <a:r>
              <a:rPr lang="en-US" sz="2000" dirty="0" smtClean="0">
                <a:solidFill>
                  <a:srgbClr val="FFFFFF"/>
                </a:solidFill>
                <a:hlinkClick r:id="rId2"/>
              </a:rPr>
              <a:t>www.rainbowhealthontario.ca/rhostore</a:t>
            </a:r>
            <a:r>
              <a:rPr lang="en-US" sz="2000" dirty="0" smtClean="0">
                <a:solidFill>
                  <a:srgbClr val="FFFFFF"/>
                </a:solidFill>
              </a:rPr>
              <a:t> </a:t>
            </a:r>
            <a:endParaRPr lang="en-US" sz="2000" dirty="0">
              <a:solidFill>
                <a:srgbClr val="FFFFFF"/>
              </a:solidFill>
            </a:endParaRPr>
          </a:p>
        </p:txBody>
      </p:sp>
      <p:pic>
        <p:nvPicPr>
          <p:cNvPr id="4" name="Picture 3" descr="stigma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67" y="1748893"/>
            <a:ext cx="2552408" cy="3651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tigma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96" y="1742503"/>
            <a:ext cx="2587924"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tigma3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125" y="1742503"/>
            <a:ext cx="2573012"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211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800601" y="1003300"/>
            <a:ext cx="7124700" cy="5675707"/>
          </a:xfrm>
          <a:prstGeom prst="rect">
            <a:avLst/>
          </a:prstGeom>
          <a:noFill/>
          <a:ln>
            <a:noFill/>
          </a:ln>
        </p:spPr>
        <p:txBody>
          <a:bodyPr vert="horz" lIns="91425" tIns="45700" rIns="91425" bIns="45700" rtlCol="0" anchor="t" anchorCtr="0">
            <a:noAutofit/>
          </a:bodyPr>
          <a:lstStyle/>
          <a:p>
            <a:pPr lvl="0">
              <a:buSzPct val="141666"/>
              <a:buFont typeface="Arial" panose="020B0604020202020204" pitchFamily="34" charset="0"/>
              <a:buChar char="•"/>
            </a:pPr>
            <a:r>
              <a:rPr lang="en-US" sz="2000" dirty="0" smtClean="0"/>
              <a:t>Develop </a:t>
            </a:r>
            <a:r>
              <a:rPr lang="en-US" sz="2000" dirty="0"/>
              <a:t>bisexual-specific trainings, flyers, publications and a bisexual-specific curriculum or </a:t>
            </a:r>
            <a:r>
              <a:rPr lang="en-US" sz="2000" dirty="0" smtClean="0"/>
              <a:t>bisexual modules for </a:t>
            </a:r>
            <a:r>
              <a:rPr lang="en-US" sz="2000" dirty="0"/>
              <a:t>LGBT curriculum. </a:t>
            </a:r>
            <a:endParaRPr lang="en-US" sz="2000" dirty="0" smtClean="0"/>
          </a:p>
          <a:p>
            <a:pPr lvl="0">
              <a:buSzPct val="141666"/>
              <a:buFont typeface="Arial" panose="020B0604020202020204" pitchFamily="34" charset="0"/>
              <a:buChar char="•"/>
            </a:pPr>
            <a:r>
              <a:rPr lang="en-US" sz="2000" dirty="0" smtClean="0"/>
              <a:t>Create an OPENLY bi affirming organization by displaying bisexual affirming posters, flyers and publications. </a:t>
            </a:r>
          </a:p>
          <a:p>
            <a:pPr lvl="0">
              <a:buSzPct val="141666"/>
              <a:buFont typeface="Arial" panose="020B0604020202020204" pitchFamily="34" charset="0"/>
              <a:buChar char="•"/>
            </a:pPr>
            <a:r>
              <a:rPr lang="en-US" sz="2000" dirty="0" smtClean="0"/>
              <a:t>Work to remove heterosexist and </a:t>
            </a:r>
            <a:r>
              <a:rPr lang="en-US" sz="2000" dirty="0" err="1" smtClean="0"/>
              <a:t>homosexist</a:t>
            </a:r>
            <a:r>
              <a:rPr lang="en-US" sz="2000" dirty="0" smtClean="0"/>
              <a:t> assumptions from all LGBT outreach material. Do not presume that all  transgender individuals are “straight” and understand that bisexual people in different-sex relationships still face health, mental health, safety and social disparities.</a:t>
            </a:r>
          </a:p>
          <a:p>
            <a:pPr>
              <a:buSzPct val="141666"/>
              <a:buFont typeface="Arial" panose="020B0604020202020204" pitchFamily="34" charset="0"/>
              <a:buChar char="•"/>
            </a:pPr>
            <a:r>
              <a:rPr lang="en-US" sz="2000" dirty="0" smtClean="0"/>
              <a:t>Research is always more actionable if you see individual LGBT communities, so break out individual groups when possible.</a:t>
            </a:r>
          </a:p>
          <a:p>
            <a:pPr lvl="0">
              <a:buSzPct val="141666"/>
              <a:buFont typeface="Arial" panose="020B0604020202020204" pitchFamily="34" charset="0"/>
              <a:buChar char="•"/>
            </a:pPr>
            <a:r>
              <a:rPr lang="en-US" sz="2000" dirty="0" smtClean="0"/>
              <a:t>Regularly email, tweet</a:t>
            </a:r>
            <a:r>
              <a:rPr lang="en-US" sz="2000" dirty="0"/>
              <a:t>, Facebook and Instagram content friendly to </a:t>
            </a:r>
            <a:r>
              <a:rPr lang="en-US" sz="2000" dirty="0" smtClean="0"/>
              <a:t>and inclusive of bisexual </a:t>
            </a:r>
            <a:r>
              <a:rPr lang="en-US" sz="2000" dirty="0"/>
              <a:t>communities. </a:t>
            </a:r>
          </a:p>
          <a:p>
            <a:pPr lvl="0">
              <a:buSzPct val="141666"/>
              <a:buFont typeface="Arial" panose="020B0604020202020204" pitchFamily="34" charset="0"/>
              <a:buChar char="•"/>
            </a:pPr>
            <a:r>
              <a:rPr lang="en-US" sz="2000" dirty="0"/>
              <a:t>Have a bi flag on hand for Celebrate Bisexuality Day on September 23</a:t>
            </a:r>
            <a:r>
              <a:rPr lang="en-US" sz="2000" baseline="30000" dirty="0"/>
              <a:t>rd</a:t>
            </a:r>
            <a:r>
              <a:rPr lang="en-US" sz="2000" dirty="0"/>
              <a:t> of every year.</a:t>
            </a:r>
          </a:p>
          <a:p>
            <a:pPr marL="0" indent="0">
              <a:buSzPct val="141666"/>
              <a:buNone/>
            </a:pPr>
            <a:endParaRPr lang="en-US" sz="2000" dirty="0"/>
          </a:p>
        </p:txBody>
      </p:sp>
      <p:pic>
        <p:nvPicPr>
          <p:cNvPr id="1026" name="Picture 2" descr="https://fbcdn-sphotos-a-a.akamaihd.net/hphotos-ak-xpa1/t1.0-9/10513503_10153005515909251_372263544672743148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13" y="482600"/>
            <a:ext cx="4219720" cy="5763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513" y="6246120"/>
            <a:ext cx="4219719" cy="369332"/>
          </a:xfrm>
          <a:prstGeom prst="rect">
            <a:avLst/>
          </a:prstGeom>
          <a:noFill/>
        </p:spPr>
        <p:txBody>
          <a:bodyPr wrap="square" rtlCol="0">
            <a:spAutoFit/>
          </a:bodyPr>
          <a:lstStyle/>
          <a:p>
            <a:pPr algn="ctr"/>
            <a:r>
              <a:rPr lang="en-US" i="1" dirty="0" smtClean="0"/>
              <a:t>CNN.com, 2014</a:t>
            </a:r>
            <a:endParaRPr lang="en-US" i="1" dirty="0"/>
          </a:p>
        </p:txBody>
      </p:sp>
      <p:sp>
        <p:nvSpPr>
          <p:cNvPr id="8" name="Shape 111"/>
          <p:cNvSpPr txBox="1">
            <a:spLocks/>
          </p:cNvSpPr>
          <p:nvPr/>
        </p:nvSpPr>
        <p:spPr>
          <a:xfrm>
            <a:off x="4360983" y="38100"/>
            <a:ext cx="7786601" cy="965200"/>
          </a:xfrm>
          <a:prstGeom prst="rect">
            <a:avLst/>
          </a:prstGeom>
          <a:noFill/>
          <a:ln>
            <a:noFill/>
          </a:ln>
          <a:effectLst/>
        </p:spPr>
        <p:txBody>
          <a:bodyPr vert="horz" lIns="91425" tIns="45700" rIns="91425" bIns="45700" rtlCol="0" anchor="t" anchorCtr="0">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lt1"/>
              </a:buClr>
              <a:buSzPct val="25000"/>
            </a:pPr>
            <a:r>
              <a:rPr lang="en-US" sz="6000" cap="none" dirty="0" smtClean="0">
                <a:solidFill>
                  <a:schemeClr val="lt1"/>
                </a:solidFill>
                <a:ea typeface="Questrial"/>
                <a:cs typeface="Questrial"/>
                <a:sym typeface="Questrial"/>
              </a:rPr>
              <a:t>RECOMMENDATIONS	</a:t>
            </a:r>
            <a:endParaRPr lang="en-US" sz="6000" cap="none" dirty="0">
              <a:solidFill>
                <a:schemeClr val="lt1"/>
              </a:solidFill>
              <a:ea typeface="Questrial"/>
              <a:cs typeface="Questrial"/>
              <a:sym typeface="Questrial"/>
            </a:endParaRPr>
          </a:p>
        </p:txBody>
      </p:sp>
    </p:spTree>
    <p:extLst>
      <p:ext uri="{BB962C8B-B14F-4D97-AF65-F5344CB8AC3E}">
        <p14:creationId xmlns:p14="http://schemas.microsoft.com/office/powerpoint/2010/main" val="1895394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2000" fill="hold"/>
                                        <p:tgtEl>
                                          <p:spTgt spid="11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xEl>
                                              <p:pRg st="1" end="1"/>
                                            </p:txEl>
                                          </p:spTgt>
                                        </p:tgtEl>
                                        <p:attrNameLst>
                                          <p:attrName>style.visibility</p:attrName>
                                        </p:attrNameLst>
                                      </p:cBhvr>
                                      <p:to>
                                        <p:strVal val="visible"/>
                                      </p:to>
                                    </p:set>
                                    <p:anim calcmode="lin" valueType="num">
                                      <p:cBhvr additive="base">
                                        <p:cTn id="13" dur="2000" fill="hold"/>
                                        <p:tgtEl>
                                          <p:spTgt spid="11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
                                            <p:txEl>
                                              <p:pRg st="2" end="2"/>
                                            </p:txEl>
                                          </p:spTgt>
                                        </p:tgtEl>
                                        <p:attrNameLst>
                                          <p:attrName>style.visibility</p:attrName>
                                        </p:attrNameLst>
                                      </p:cBhvr>
                                      <p:to>
                                        <p:strVal val="visible"/>
                                      </p:to>
                                    </p:set>
                                    <p:anim calcmode="lin" valueType="num">
                                      <p:cBhvr additive="base">
                                        <p:cTn id="19" dur="2000" fill="hold"/>
                                        <p:tgtEl>
                                          <p:spTgt spid="11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
                                            <p:txEl>
                                              <p:pRg st="3" end="3"/>
                                            </p:txEl>
                                          </p:spTgt>
                                        </p:tgtEl>
                                        <p:attrNameLst>
                                          <p:attrName>style.visibility</p:attrName>
                                        </p:attrNameLst>
                                      </p:cBhvr>
                                      <p:to>
                                        <p:strVal val="visible"/>
                                      </p:to>
                                    </p:set>
                                    <p:anim calcmode="lin" valueType="num">
                                      <p:cBhvr additive="base">
                                        <p:cTn id="25" dur="2000" fill="hold"/>
                                        <p:tgtEl>
                                          <p:spTgt spid="11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
                                            <p:txEl>
                                              <p:pRg st="4" end="4"/>
                                            </p:txEl>
                                          </p:spTgt>
                                        </p:tgtEl>
                                        <p:attrNameLst>
                                          <p:attrName>style.visibility</p:attrName>
                                        </p:attrNameLst>
                                      </p:cBhvr>
                                      <p:to>
                                        <p:strVal val="visible"/>
                                      </p:to>
                                    </p:set>
                                    <p:anim calcmode="lin" valueType="num">
                                      <p:cBhvr additive="base">
                                        <p:cTn id="31" dur="2000" fill="hold"/>
                                        <p:tgtEl>
                                          <p:spTgt spid="11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
                                            <p:txEl>
                                              <p:pRg st="5" end="5"/>
                                            </p:txEl>
                                          </p:spTgt>
                                        </p:tgtEl>
                                        <p:attrNameLst>
                                          <p:attrName>style.visibility</p:attrName>
                                        </p:attrNameLst>
                                      </p:cBhvr>
                                      <p:to>
                                        <p:strVal val="visible"/>
                                      </p:to>
                                    </p:set>
                                    <p:anim calcmode="lin" valueType="num">
                                      <p:cBhvr additive="base">
                                        <p:cTn id="37" dur="2000" fill="hold"/>
                                        <p:tgtEl>
                                          <p:spTgt spid="11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099" y="2029532"/>
            <a:ext cx="3321422" cy="280076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200" dirty="0"/>
              <a:t>The Bisexual Resource Center created #</a:t>
            </a:r>
            <a:r>
              <a:rPr lang="en-US" sz="2200" dirty="0" err="1"/>
              <a:t>BiHealthMonth</a:t>
            </a:r>
            <a:r>
              <a:rPr lang="en-US" sz="2200" dirty="0"/>
              <a:t> for the month of </a:t>
            </a:r>
            <a:r>
              <a:rPr lang="en-US" sz="2200" dirty="0" smtClean="0"/>
              <a:t>March</a:t>
            </a:r>
            <a:r>
              <a:rPr lang="en-US" sz="2200" dirty="0"/>
              <a:t> </a:t>
            </a:r>
            <a:r>
              <a:rPr lang="en-US" sz="2200" dirty="0" smtClean="0"/>
              <a:t>and is interested in working with LGBT organizations to develop more bi resources.</a:t>
            </a:r>
          </a:p>
          <a:p>
            <a:r>
              <a:rPr lang="en-US" sz="2200" i="1" dirty="0" smtClean="0"/>
              <a:t>www.biresource.net</a:t>
            </a:r>
            <a:endParaRPr lang="en-US" sz="2200" i="1" dirty="0"/>
          </a:p>
        </p:txBody>
      </p:sp>
      <p:pic>
        <p:nvPicPr>
          <p:cNvPr id="4098" name="Picture 2" descr="https://s3.amazonaws.com/easel.ly/all_easels/327834/providingthebestcaretobisexualclient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521" y="149940"/>
            <a:ext cx="8467159" cy="6559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00895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360983" y="38100"/>
            <a:ext cx="7786601" cy="1143000"/>
          </a:xfrm>
          <a:prstGeom prst="rect">
            <a:avLst/>
          </a:prstGeom>
          <a:noFill/>
          <a:ln>
            <a:noFill/>
          </a:ln>
        </p:spPr>
        <p:txBody>
          <a:bodyPr vert="horz" lIns="91425" tIns="45700" rIns="91425" bIns="45700" rtlCol="0" anchor="t" anchorCtr="0">
            <a:noAutofit/>
          </a:bodyPr>
          <a:lstStyle/>
          <a:p>
            <a:pPr algn="ctr">
              <a:spcBef>
                <a:spcPts val="0"/>
              </a:spcBef>
              <a:buClr>
                <a:schemeClr val="lt1"/>
              </a:buClr>
              <a:buSzPct val="25000"/>
            </a:pPr>
            <a:r>
              <a:rPr lang="en-US" sz="6000" cap="none" dirty="0" smtClean="0">
                <a:solidFill>
                  <a:schemeClr val="lt1"/>
                </a:solidFill>
                <a:ea typeface="Questrial"/>
                <a:cs typeface="Questrial"/>
                <a:sym typeface="Questrial"/>
              </a:rPr>
              <a:t>RECOMMENDATIONS	</a:t>
            </a:r>
            <a:endParaRPr lang="en-US" sz="6000" cap="none" dirty="0">
              <a:solidFill>
                <a:schemeClr val="lt1"/>
              </a:solidFill>
              <a:ea typeface="Questrial"/>
              <a:cs typeface="Questrial"/>
              <a:sym typeface="Questrial"/>
            </a:endParaRPr>
          </a:p>
        </p:txBody>
      </p:sp>
      <p:sp>
        <p:nvSpPr>
          <p:cNvPr id="112" name="Shape 112"/>
          <p:cNvSpPr txBox="1">
            <a:spLocks noGrp="1"/>
          </p:cNvSpPr>
          <p:nvPr>
            <p:ph type="body" idx="1"/>
          </p:nvPr>
        </p:nvSpPr>
        <p:spPr>
          <a:xfrm>
            <a:off x="4923121" y="1030676"/>
            <a:ext cx="6617594" cy="4963035"/>
          </a:xfrm>
          <a:prstGeom prst="rect">
            <a:avLst/>
          </a:prstGeom>
          <a:noFill/>
          <a:ln>
            <a:noFill/>
          </a:ln>
        </p:spPr>
        <p:txBody>
          <a:bodyPr vert="horz" lIns="91425" tIns="45700" rIns="91425" bIns="45700" rtlCol="0" anchor="t" anchorCtr="0">
            <a:noAutofit/>
          </a:bodyPr>
          <a:lstStyle/>
          <a:p>
            <a:pPr>
              <a:buSzPct val="141666"/>
              <a:buFont typeface="Arial" panose="020B0604020202020204" pitchFamily="34" charset="0"/>
              <a:buChar char="•"/>
            </a:pPr>
            <a:r>
              <a:rPr lang="en-US" sz="2000" dirty="0" smtClean="0"/>
              <a:t>Use </a:t>
            </a:r>
            <a:r>
              <a:rPr lang="en-US" sz="2000" dirty="0"/>
              <a:t>bi </a:t>
            </a:r>
            <a:r>
              <a:rPr lang="en-US" sz="2000" dirty="0" smtClean="0"/>
              <a:t>inclusive </a:t>
            </a:r>
            <a:r>
              <a:rPr lang="en-US" sz="2000" dirty="0"/>
              <a:t>language, and a </a:t>
            </a:r>
            <a:r>
              <a:rPr lang="en-US" sz="2000" dirty="0" smtClean="0"/>
              <a:t>bi-claimers whenever </a:t>
            </a:r>
            <a:r>
              <a:rPr lang="en-US" sz="2000" dirty="0"/>
              <a:t>possible:</a:t>
            </a:r>
          </a:p>
          <a:p>
            <a:pPr lvl="1">
              <a:buSzPct val="141666"/>
              <a:buFont typeface="Arial" panose="020B0604020202020204" pitchFamily="34" charset="0"/>
              <a:buChar char="•"/>
            </a:pPr>
            <a:r>
              <a:rPr lang="en-US" sz="2000" dirty="0" smtClean="0"/>
              <a:t>“parents </a:t>
            </a:r>
            <a:r>
              <a:rPr lang="en-US" sz="2000" dirty="0"/>
              <a:t>in the LGBT </a:t>
            </a:r>
            <a:r>
              <a:rPr lang="en-US" sz="2000" dirty="0" smtClean="0"/>
              <a:t>community” </a:t>
            </a:r>
            <a:r>
              <a:rPr lang="en-US" sz="2000" dirty="0"/>
              <a:t>and </a:t>
            </a:r>
            <a:r>
              <a:rPr lang="en-US" sz="2000" dirty="0" smtClean="0"/>
              <a:t>“LGBT couples”</a:t>
            </a:r>
          </a:p>
          <a:p>
            <a:pPr lvl="1">
              <a:buSzPct val="141666"/>
              <a:buFont typeface="Arial" panose="020B0604020202020204" pitchFamily="34" charset="0"/>
              <a:buChar char="•"/>
            </a:pPr>
            <a:r>
              <a:rPr lang="en-US" sz="2000" dirty="0" smtClean="0"/>
              <a:t>Different-sex and same-sex to refer to relationship type instead of “gay” or “straight” couples.</a:t>
            </a:r>
          </a:p>
          <a:p>
            <a:pPr lvl="1">
              <a:buSzPct val="141666"/>
              <a:buFont typeface="Arial" panose="020B0604020202020204" pitchFamily="34" charset="0"/>
              <a:buChar char="•"/>
            </a:pPr>
            <a:r>
              <a:rPr lang="en-US" sz="2000" dirty="0" smtClean="0"/>
              <a:t>When referencing a bi identity like “pansexual”, consider including others like “fluid” or “queer” so it’s clear you support bi diversity. BPFQ FTW!</a:t>
            </a:r>
          </a:p>
          <a:p>
            <a:pPr>
              <a:buSzPct val="141666"/>
              <a:buFont typeface="Arial" panose="020B0604020202020204" pitchFamily="34" charset="0"/>
              <a:buChar char="•"/>
            </a:pPr>
            <a:r>
              <a:rPr lang="en-US" sz="2200" dirty="0" smtClean="0"/>
              <a:t>Create strong relationships with local bisexual orgs, see list </a:t>
            </a:r>
            <a:r>
              <a:rPr lang="en-US" sz="2200" dirty="0"/>
              <a:t>on </a:t>
            </a:r>
            <a:r>
              <a:rPr lang="en-US" sz="2200" dirty="0" smtClean="0"/>
              <a:t>www.binetusa.org/bi-groups-in-the-us </a:t>
            </a:r>
          </a:p>
          <a:p>
            <a:pPr>
              <a:buSzPct val="141666"/>
              <a:buFont typeface="Arial" panose="020B0604020202020204" pitchFamily="34" charset="0"/>
              <a:buChar char="•"/>
            </a:pPr>
            <a:r>
              <a:rPr lang="en-US" sz="2200" dirty="0" smtClean="0"/>
              <a:t>Maintain working relationships with BiNet USA and other national bi orgs who regularly interact with the bi community. BiNet USA regularly reaches over 25k users via social media, newsletters and mailing lists.</a:t>
            </a:r>
            <a:endParaRPr lang="en-US" sz="2000" dirty="0"/>
          </a:p>
        </p:txBody>
      </p:sp>
      <p:sp>
        <p:nvSpPr>
          <p:cNvPr id="3" name="TextBox 2"/>
          <p:cNvSpPr txBox="1"/>
          <p:nvPr/>
        </p:nvSpPr>
        <p:spPr>
          <a:xfrm>
            <a:off x="725768" y="3142862"/>
            <a:ext cx="4219719" cy="369332"/>
          </a:xfrm>
          <a:prstGeom prst="rect">
            <a:avLst/>
          </a:prstGeom>
          <a:noFill/>
        </p:spPr>
        <p:txBody>
          <a:bodyPr wrap="square" rtlCol="0">
            <a:spAutoFit/>
          </a:bodyPr>
          <a:lstStyle/>
          <a:p>
            <a:pPr lvl="0" algn="ctr" eaLnBrk="0" fontAlgn="base" hangingPunct="0">
              <a:spcBef>
                <a:spcPct val="0"/>
              </a:spcBef>
              <a:spcAft>
                <a:spcPct val="0"/>
              </a:spcAft>
            </a:pPr>
            <a:r>
              <a:rPr lang="en-US" altLang="en-US" i="1" dirty="0" smtClean="0"/>
              <a:t>Disruptingdinnrparties.com, 2013</a:t>
            </a:r>
            <a:endParaRPr lang="en-US" altLang="en-US" i="1" dirty="0"/>
          </a:p>
        </p:txBody>
      </p:sp>
      <p:pic>
        <p:nvPicPr>
          <p:cNvPr id="2052" name="Picture 4" descr="https://fbcdn-sphotos-c-a.akamaihd.net/hphotos-ak-xpf1/t1.0-9/10454308_10103498631311626_32324616355913438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64" y="291138"/>
            <a:ext cx="3894536" cy="2896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fbcdn-sphotos-d-a.akamaihd.net/hphotos-ak-xpa1/t1.0-9/p480x480/1385672_10101239050045874_52318488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64" y="3799028"/>
            <a:ext cx="3847335" cy="25648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8064" y="6363918"/>
            <a:ext cx="3679632" cy="369332"/>
          </a:xfrm>
          <a:prstGeom prst="rect">
            <a:avLst/>
          </a:prstGeom>
          <a:noFill/>
        </p:spPr>
        <p:txBody>
          <a:bodyPr wrap="square" rtlCol="0">
            <a:spAutoFit/>
          </a:bodyPr>
          <a:lstStyle/>
          <a:p>
            <a:pPr lvl="0" algn="ctr" eaLnBrk="0" fontAlgn="base" hangingPunct="0">
              <a:spcBef>
                <a:spcPct val="0"/>
              </a:spcBef>
              <a:spcAft>
                <a:spcPct val="0"/>
              </a:spcAft>
            </a:pPr>
            <a:r>
              <a:rPr lang="en-US" altLang="en-US" i="1" dirty="0" smtClean="0"/>
              <a:t>RCH2411 Photography</a:t>
            </a:r>
            <a:endParaRPr lang="en-US" altLang="en-US" i="1" dirty="0"/>
          </a:p>
        </p:txBody>
      </p:sp>
    </p:spTree>
    <p:extLst>
      <p:ext uri="{BB962C8B-B14F-4D97-AF65-F5344CB8AC3E}">
        <p14:creationId xmlns:p14="http://schemas.microsoft.com/office/powerpoint/2010/main" val="26896963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2000" fill="hold"/>
                                        <p:tgtEl>
                                          <p:spTgt spid="11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xEl>
                                              <p:pRg st="1" end="1"/>
                                            </p:txEl>
                                          </p:spTgt>
                                        </p:tgtEl>
                                        <p:attrNameLst>
                                          <p:attrName>style.visibility</p:attrName>
                                        </p:attrNameLst>
                                      </p:cBhvr>
                                      <p:to>
                                        <p:strVal val="visible"/>
                                      </p:to>
                                    </p:set>
                                    <p:anim calcmode="lin" valueType="num">
                                      <p:cBhvr additive="base">
                                        <p:cTn id="13" dur="2000" fill="hold"/>
                                        <p:tgtEl>
                                          <p:spTgt spid="11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
                                            <p:txEl>
                                              <p:pRg st="2" end="2"/>
                                            </p:txEl>
                                          </p:spTgt>
                                        </p:tgtEl>
                                        <p:attrNameLst>
                                          <p:attrName>style.visibility</p:attrName>
                                        </p:attrNameLst>
                                      </p:cBhvr>
                                      <p:to>
                                        <p:strVal val="visible"/>
                                      </p:to>
                                    </p:set>
                                    <p:anim calcmode="lin" valueType="num">
                                      <p:cBhvr additive="base">
                                        <p:cTn id="19" dur="2000" fill="hold"/>
                                        <p:tgtEl>
                                          <p:spTgt spid="11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
                                            <p:txEl>
                                              <p:pRg st="3" end="3"/>
                                            </p:txEl>
                                          </p:spTgt>
                                        </p:tgtEl>
                                        <p:attrNameLst>
                                          <p:attrName>style.visibility</p:attrName>
                                        </p:attrNameLst>
                                      </p:cBhvr>
                                      <p:to>
                                        <p:strVal val="visible"/>
                                      </p:to>
                                    </p:set>
                                    <p:anim calcmode="lin" valueType="num">
                                      <p:cBhvr additive="base">
                                        <p:cTn id="25" dur="2000" fill="hold"/>
                                        <p:tgtEl>
                                          <p:spTgt spid="11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
                                            <p:txEl>
                                              <p:pRg st="4" end="4"/>
                                            </p:txEl>
                                          </p:spTgt>
                                        </p:tgtEl>
                                        <p:attrNameLst>
                                          <p:attrName>style.visibility</p:attrName>
                                        </p:attrNameLst>
                                      </p:cBhvr>
                                      <p:to>
                                        <p:strVal val="visible"/>
                                      </p:to>
                                    </p:set>
                                    <p:anim calcmode="lin" valueType="num">
                                      <p:cBhvr additive="base">
                                        <p:cTn id="31" dur="2000" fill="hold"/>
                                        <p:tgtEl>
                                          <p:spTgt spid="11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
                                            <p:txEl>
                                              <p:pRg st="5" end="5"/>
                                            </p:txEl>
                                          </p:spTgt>
                                        </p:tgtEl>
                                        <p:attrNameLst>
                                          <p:attrName>style.visibility</p:attrName>
                                        </p:attrNameLst>
                                      </p:cBhvr>
                                      <p:to>
                                        <p:strVal val="visible"/>
                                      </p:to>
                                    </p:set>
                                    <p:anim calcmode="lin" valueType="num">
                                      <p:cBhvr additive="base">
                                        <p:cTn id="37" dur="2000" fill="hold"/>
                                        <p:tgtEl>
                                          <p:spTgt spid="11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78" y="284176"/>
            <a:ext cx="10930597" cy="1508760"/>
          </a:xfrm>
        </p:spPr>
        <p:txBody>
          <a:bodyPr>
            <a:normAutofit/>
          </a:bodyPr>
          <a:lstStyle/>
          <a:p>
            <a:pPr algn="ctr"/>
            <a:r>
              <a:rPr lang="en-US" dirty="0" smtClean="0"/>
              <a:t>Questions and Comments</a:t>
            </a:r>
            <a:endParaRPr lang="en-US" dirty="0"/>
          </a:p>
        </p:txBody>
      </p:sp>
    </p:spTree>
    <p:extLst>
      <p:ext uri="{BB962C8B-B14F-4D97-AF65-F5344CB8AC3E}">
        <p14:creationId xmlns:p14="http://schemas.microsoft.com/office/powerpoint/2010/main" val="3689433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410" y="1374365"/>
            <a:ext cx="7013575" cy="5039133"/>
          </a:xfrm>
        </p:spPr>
        <p:txBody>
          <a:bodyPr anchor="t">
            <a:noAutofit/>
          </a:bodyPr>
          <a:lstStyle/>
          <a:p>
            <a:pPr marL="0" indent="0">
              <a:buNone/>
            </a:pPr>
            <a:r>
              <a:rPr lang="en-US" dirty="0"/>
              <a:t>1984 - After a two year battle, </a:t>
            </a:r>
            <a:r>
              <a:rPr lang="en-US" dirty="0" err="1"/>
              <a:t>BiPOL</a:t>
            </a:r>
            <a:r>
              <a:rPr lang="en-US" dirty="0"/>
              <a:t> activist, AIDS educator, and therapist Dr. David </a:t>
            </a:r>
            <a:r>
              <a:rPr lang="en-US" dirty="0" err="1"/>
              <a:t>Lourea</a:t>
            </a:r>
            <a:r>
              <a:rPr lang="en-US" dirty="0"/>
              <a:t> persuades the San Francisco Department of Public Health to recognize bisexual men in their official AIDS statistics. </a:t>
            </a:r>
            <a:endParaRPr lang="en-US" dirty="0" smtClean="0"/>
          </a:p>
          <a:p>
            <a:pPr marL="0" indent="0">
              <a:buNone/>
            </a:pPr>
            <a:r>
              <a:rPr lang="en-US" dirty="0" smtClean="0"/>
              <a:t>1987 - A contingent of 75 bisexuals marches in the 1987 March On Washington For Gay and Lesbian Rights. The first national bisexual organization is conceived at this gathering, The North American Bisexual Network. NABN would later change its name to BiNet USA. </a:t>
            </a:r>
          </a:p>
          <a:p>
            <a:pPr marL="0" indent="0">
              <a:buNone/>
            </a:pPr>
            <a:r>
              <a:rPr lang="en-US" dirty="0" smtClean="0"/>
              <a:t>1992 </a:t>
            </a:r>
            <a:r>
              <a:rPr lang="en-US" dirty="0"/>
              <a:t>- The Bisexual Connection (Minnesota) sponsors the First Annual Midwest Regional Bisexual Conference. BECAUSE (Bisexual Empowerment Conference: A Uniting, Supportive Experience) has run every year since</a:t>
            </a:r>
            <a:r>
              <a:rPr lang="en-US" dirty="0" smtClean="0"/>
              <a:t>.</a:t>
            </a:r>
            <a:endParaRPr lang="en-US" dirty="0"/>
          </a:p>
          <a:p>
            <a:pPr marL="0" indent="0">
              <a:buNone/>
            </a:pPr>
            <a:r>
              <a:rPr lang="en-US" dirty="0" smtClean="0"/>
              <a:t>1993 </a:t>
            </a:r>
            <a:r>
              <a:rPr lang="en-US" dirty="0"/>
              <a:t>- Originally founded in 1985, The East Coast Bisexual Network revises its mandate and changes its name to the Bisexual Resource Center (BRC</a:t>
            </a:r>
            <a:r>
              <a:rPr lang="en-US" dirty="0" smtClean="0"/>
              <a:t>).</a:t>
            </a:r>
            <a:endParaRPr lang="en-US" dirty="0"/>
          </a:p>
          <a:p>
            <a:pPr marL="0" indent="0">
              <a:buNone/>
            </a:pPr>
            <a:r>
              <a:rPr lang="en-US" dirty="0" smtClean="0"/>
              <a:t>1999 </a:t>
            </a:r>
            <a:r>
              <a:rPr lang="en-US" dirty="0"/>
              <a:t>- BiNet USA coordinators Michael Page, Gigi Raven Wilbur, and Wendy Curry  </a:t>
            </a:r>
            <a:r>
              <a:rPr lang="en-US" dirty="0" smtClean="0"/>
              <a:t>organize </a:t>
            </a:r>
            <a:r>
              <a:rPr lang="en-US" dirty="0"/>
              <a:t>the first Celebrate Bisexuality </a:t>
            </a:r>
            <a:r>
              <a:rPr lang="en-US" dirty="0" smtClean="0"/>
              <a:t>Day which utilizes the Bisexual Pride Flag Michael Page created in 1998.</a:t>
            </a:r>
            <a:endParaRPr lang="en-US" dirty="0"/>
          </a:p>
        </p:txBody>
      </p:sp>
      <p:pic>
        <p:nvPicPr>
          <p:cNvPr id="4" name="Picture 3"/>
          <p:cNvPicPr>
            <a:picLocks noChangeAspect="1"/>
          </p:cNvPicPr>
          <p:nvPr/>
        </p:nvPicPr>
        <p:blipFill>
          <a:blip r:embed="rId2"/>
          <a:stretch>
            <a:fillRect/>
          </a:stretch>
        </p:blipFill>
        <p:spPr>
          <a:xfrm>
            <a:off x="8079362" y="1209268"/>
            <a:ext cx="3804116" cy="4823232"/>
          </a:xfrm>
          <a:prstGeom prst="rect">
            <a:avLst/>
          </a:prstGeom>
          <a:ln w="38100">
            <a:solidFill>
              <a:schemeClr val="accent3"/>
            </a:solidFill>
          </a:ln>
        </p:spPr>
      </p:pic>
      <p:sp>
        <p:nvSpPr>
          <p:cNvPr id="8" name="Rectangle 7"/>
          <p:cNvSpPr/>
          <p:nvPr/>
        </p:nvSpPr>
        <p:spPr>
          <a:xfrm>
            <a:off x="668410" y="193605"/>
            <a:ext cx="10698090" cy="1015663"/>
          </a:xfrm>
          <a:prstGeom prst="rect">
            <a:avLst/>
          </a:prstGeom>
        </p:spPr>
        <p:txBody>
          <a:bodyPr wrap="square">
            <a:spAutoFit/>
          </a:bodyPr>
          <a:lstStyle/>
          <a:p>
            <a:pPr algn="ctr"/>
            <a:r>
              <a:rPr lang="en-US" sz="6000" dirty="0" smtClean="0">
                <a:latin typeface="+mj-lt"/>
              </a:rPr>
              <a:t>MORE MOMENTS IN BI HISTORY</a:t>
            </a:r>
            <a:endParaRPr lang="en-US" sz="6000" dirty="0">
              <a:latin typeface="+mj-lt"/>
            </a:endParaRPr>
          </a:p>
        </p:txBody>
      </p:sp>
      <p:sp>
        <p:nvSpPr>
          <p:cNvPr id="9" name="TextBox 8"/>
          <p:cNvSpPr txBox="1"/>
          <p:nvPr/>
        </p:nvSpPr>
        <p:spPr>
          <a:xfrm>
            <a:off x="7978775" y="6053433"/>
            <a:ext cx="4213225" cy="461665"/>
          </a:xfrm>
          <a:prstGeom prst="rect">
            <a:avLst/>
          </a:prstGeom>
          <a:noFill/>
        </p:spPr>
        <p:txBody>
          <a:bodyPr wrap="square" rtlCol="0">
            <a:spAutoFit/>
          </a:bodyPr>
          <a:lstStyle/>
          <a:p>
            <a:r>
              <a:rPr lang="en-US" sz="1200" dirty="0"/>
              <a:t>Image courtesy of "</a:t>
            </a:r>
            <a:r>
              <a:rPr lang="en-US" sz="1200" dirty="0" err="1"/>
              <a:t>Biconic</a:t>
            </a:r>
            <a:r>
              <a:rPr lang="en-US" sz="1200" dirty="0"/>
              <a:t> Flashpoints: 4 Decades of Bay Area Bisexual Politics" history exhibit at GLBT History Museum in SF</a:t>
            </a:r>
          </a:p>
        </p:txBody>
      </p:sp>
    </p:spTree>
    <p:extLst>
      <p:ext uri="{BB962C8B-B14F-4D97-AF65-F5344CB8AC3E}">
        <p14:creationId xmlns:p14="http://schemas.microsoft.com/office/powerpoint/2010/main" val="338253345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0" y="264053"/>
            <a:ext cx="10958731" cy="1358631"/>
          </a:xfrm>
        </p:spPr>
        <p:txBody>
          <a:bodyPr>
            <a:normAutofit/>
          </a:bodyPr>
          <a:lstStyle/>
          <a:p>
            <a:pPr algn="ctr"/>
            <a:r>
              <a:rPr lang="en-US" sz="6000" dirty="0" smtClean="0"/>
              <a:t>bisexual = historical significance</a:t>
            </a:r>
            <a:endParaRPr lang="en-US" sz="6000" dirty="0"/>
          </a:p>
        </p:txBody>
      </p:sp>
      <p:sp>
        <p:nvSpPr>
          <p:cNvPr id="3" name="Content Placeholder 2"/>
          <p:cNvSpPr>
            <a:spLocks noGrp="1"/>
          </p:cNvSpPr>
          <p:nvPr>
            <p:ph idx="1"/>
          </p:nvPr>
        </p:nvSpPr>
        <p:spPr>
          <a:xfrm>
            <a:off x="604910" y="1622684"/>
            <a:ext cx="7154243" cy="4815809"/>
          </a:xfrm>
        </p:spPr>
        <p:txBody>
          <a:bodyPr anchor="t">
            <a:noAutofit/>
          </a:bodyPr>
          <a:lstStyle/>
          <a:p>
            <a:pPr marL="0" indent="0">
              <a:buNone/>
            </a:pPr>
            <a:r>
              <a:rPr lang="en-US" sz="2400" dirty="0" smtClean="0"/>
              <a:t>From the 1990 Bisexual Manifesto:</a:t>
            </a:r>
          </a:p>
          <a:p>
            <a:r>
              <a:rPr lang="en-US" sz="2400" b="1" dirty="0" smtClean="0"/>
              <a:t>Bisexuality </a:t>
            </a:r>
            <a:r>
              <a:rPr lang="en-US" sz="2400" b="1" dirty="0"/>
              <a:t>is a whole, fluid identity. Do not assume </a:t>
            </a:r>
            <a:r>
              <a:rPr lang="en-US" sz="2400" dirty="0"/>
              <a:t>that bisexuality is binary or </a:t>
            </a:r>
            <a:r>
              <a:rPr lang="en-US" sz="2400" dirty="0" err="1"/>
              <a:t>duogamous</a:t>
            </a:r>
            <a:r>
              <a:rPr lang="en-US" sz="2400" dirty="0"/>
              <a:t> in nature: </a:t>
            </a:r>
            <a:r>
              <a:rPr lang="en-US" sz="2400" b="1" dirty="0"/>
              <a:t>that we have </a:t>
            </a:r>
            <a:r>
              <a:rPr lang="en-US" sz="2400" b="1" i="1" dirty="0"/>
              <a:t>"two"</a:t>
            </a:r>
            <a:r>
              <a:rPr lang="en-US" sz="2400" b="1" dirty="0"/>
              <a:t> sides </a:t>
            </a:r>
            <a:r>
              <a:rPr lang="en-US" sz="2400" dirty="0"/>
              <a:t>or that we </a:t>
            </a:r>
            <a:r>
              <a:rPr lang="en-US" sz="2400" b="1" dirty="0"/>
              <a:t>must be involved simultaneously with both genders </a:t>
            </a:r>
            <a:r>
              <a:rPr lang="en-US" sz="2400" dirty="0"/>
              <a:t>to be fulfilled human beings. In fact, </a:t>
            </a:r>
            <a:r>
              <a:rPr lang="en-US" sz="2400" b="1" dirty="0"/>
              <a:t>don’t assume that there are only two genders</a:t>
            </a:r>
            <a:r>
              <a:rPr lang="en-US" sz="2400" dirty="0"/>
              <a:t>. </a:t>
            </a:r>
            <a:r>
              <a:rPr lang="en-US" sz="2400" b="1" dirty="0"/>
              <a:t>Do not mistake our fluidity for confusion</a:t>
            </a:r>
            <a:r>
              <a:rPr lang="en-US" sz="2400" dirty="0"/>
              <a:t>, irresponsibility, or an inability to commit. </a:t>
            </a:r>
            <a:r>
              <a:rPr lang="en-US" sz="2400" b="1" dirty="0"/>
              <a:t>Do not equate promiscuity</a:t>
            </a:r>
            <a:r>
              <a:rPr lang="en-US" sz="2400" dirty="0"/>
              <a:t>, infidelity, or unsafe sexual behavior </a:t>
            </a:r>
            <a:r>
              <a:rPr lang="en-US" sz="2400" b="1" dirty="0"/>
              <a:t>with bisexuality</a:t>
            </a:r>
            <a:r>
              <a:rPr lang="en-US" sz="2400" dirty="0"/>
              <a:t>. Those are </a:t>
            </a:r>
            <a:r>
              <a:rPr lang="en-US" sz="2400" b="1" dirty="0"/>
              <a:t>human traits </a:t>
            </a:r>
            <a:r>
              <a:rPr lang="en-US" sz="2400" dirty="0"/>
              <a:t>that </a:t>
            </a:r>
            <a:r>
              <a:rPr lang="en-US" sz="2400" b="1" dirty="0"/>
              <a:t>cross all sexual orientations</a:t>
            </a:r>
            <a:r>
              <a:rPr lang="en-US" sz="2400" dirty="0"/>
              <a:t>. </a:t>
            </a:r>
            <a:r>
              <a:rPr lang="en-US" sz="2400" b="1" dirty="0"/>
              <a:t>Nothing should be assumed about anyone’s sexuality, including your own. </a:t>
            </a:r>
            <a:endParaRPr lang="en-US" sz="2400" b="1" dirty="0">
              <a:effectLst>
                <a:outerShdw blurRad="38100" dist="38100" dir="2700000" algn="tl">
                  <a:srgbClr val="000000">
                    <a:alpha val="43137"/>
                  </a:srgbClr>
                </a:outerShdw>
              </a:effectLst>
            </a:endParaRPr>
          </a:p>
        </p:txBody>
      </p:sp>
      <p:pic>
        <p:nvPicPr>
          <p:cNvPr id="2050" name="Picture 2" descr="http://upload.wikimedia.org/wikipedia/en/e/e7/Anything_That_Moves_number_20_Summer_19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235" y="1744394"/>
            <a:ext cx="3804489" cy="4815809"/>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726289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1" y="385763"/>
            <a:ext cx="10958731" cy="1358631"/>
          </a:xfrm>
        </p:spPr>
        <p:txBody>
          <a:bodyPr>
            <a:normAutofit/>
          </a:bodyPr>
          <a:lstStyle/>
          <a:p>
            <a:pPr algn="ctr"/>
            <a:r>
              <a:rPr lang="en-US" sz="6000" dirty="0" smtClean="0"/>
              <a:t>Bisexual definition</a:t>
            </a:r>
            <a:endParaRPr lang="en-US" sz="6000" dirty="0"/>
          </a:p>
        </p:txBody>
      </p:sp>
      <p:sp>
        <p:nvSpPr>
          <p:cNvPr id="3" name="Content Placeholder 2"/>
          <p:cNvSpPr>
            <a:spLocks noGrp="1"/>
          </p:cNvSpPr>
          <p:nvPr>
            <p:ph idx="1"/>
          </p:nvPr>
        </p:nvSpPr>
        <p:spPr>
          <a:xfrm>
            <a:off x="5411373" y="1666162"/>
            <a:ext cx="6639950" cy="4801314"/>
          </a:xfrm>
          <a:ln>
            <a:noFill/>
          </a:ln>
        </p:spPr>
        <p:txBody>
          <a:bodyPr wrap="square" anchor="t">
            <a:spAutoFit/>
          </a:bodyPr>
          <a:lstStyle/>
          <a:p>
            <a:pPr marL="0" indent="0">
              <a:buNone/>
            </a:pPr>
            <a:r>
              <a:rPr lang="en-US" sz="3400" dirty="0">
                <a:latin typeface="Legacy Sans OS ITC TT" panose="00000400000000000000" pitchFamily="2" charset="0"/>
              </a:rPr>
              <a:t>“Bisexuals are </a:t>
            </a:r>
            <a:r>
              <a:rPr lang="en-US" sz="3400" b="1" dirty="0">
                <a:latin typeface="Legacy Sans OS ITC TT" panose="00000400000000000000" pitchFamily="2" charset="0"/>
              </a:rPr>
              <a:t>people who </a:t>
            </a:r>
            <a:r>
              <a:rPr lang="en-US" sz="3400" b="1" dirty="0" smtClean="0">
                <a:latin typeface="Legacy Sans OS ITC TT" panose="00000400000000000000" pitchFamily="2" charset="0"/>
              </a:rPr>
              <a:t>acknowledge</a:t>
            </a:r>
            <a:r>
              <a:rPr lang="en-US" sz="3400" dirty="0" smtClean="0">
                <a:latin typeface="Legacy Sans OS ITC TT" panose="00000400000000000000" pitchFamily="2" charset="0"/>
              </a:rPr>
              <a:t> </a:t>
            </a:r>
            <a:r>
              <a:rPr lang="en-US" sz="3400" dirty="0">
                <a:latin typeface="Legacy Sans OS ITC TT" panose="00000400000000000000" pitchFamily="2" charset="0"/>
              </a:rPr>
              <a:t>in themselves </a:t>
            </a:r>
            <a:r>
              <a:rPr lang="en-US" sz="3400" b="1" dirty="0">
                <a:latin typeface="Legacy Sans OS ITC TT" panose="00000400000000000000" pitchFamily="2" charset="0"/>
              </a:rPr>
              <a:t>the potential to be attracted</a:t>
            </a:r>
            <a:r>
              <a:rPr lang="en-US" sz="3400" dirty="0">
                <a:latin typeface="Legacy Sans OS ITC TT" panose="00000400000000000000" pitchFamily="2" charset="0"/>
              </a:rPr>
              <a:t> – romantically and/or sexually – </a:t>
            </a:r>
            <a:r>
              <a:rPr lang="en-US" sz="3400" b="1" dirty="0">
                <a:latin typeface="Legacy Sans OS ITC TT" panose="00000400000000000000" pitchFamily="2" charset="0"/>
              </a:rPr>
              <a:t>to people of more than one</a:t>
            </a:r>
            <a:r>
              <a:rPr lang="en-US" sz="3400" dirty="0">
                <a:latin typeface="Legacy Sans OS ITC TT" panose="00000400000000000000" pitchFamily="2" charset="0"/>
              </a:rPr>
              <a:t> sex and/or gender, </a:t>
            </a:r>
            <a:r>
              <a:rPr lang="en-US" sz="3400" b="1" dirty="0">
                <a:latin typeface="Legacy Sans OS ITC TT" panose="00000400000000000000" pitchFamily="2" charset="0"/>
              </a:rPr>
              <a:t>not necessarily at the same time</a:t>
            </a:r>
            <a:r>
              <a:rPr lang="en-US" sz="3400" dirty="0">
                <a:latin typeface="Legacy Sans OS ITC TT" panose="00000400000000000000" pitchFamily="2" charset="0"/>
              </a:rPr>
              <a:t>, not necessarily </a:t>
            </a:r>
            <a:r>
              <a:rPr lang="en-US" sz="3400" b="1" dirty="0">
                <a:latin typeface="Legacy Sans OS ITC TT" panose="00000400000000000000" pitchFamily="2" charset="0"/>
              </a:rPr>
              <a:t>in the same way</a:t>
            </a:r>
            <a:r>
              <a:rPr lang="en-US" sz="3400" dirty="0">
                <a:latin typeface="Legacy Sans OS ITC TT" panose="00000400000000000000" pitchFamily="2" charset="0"/>
              </a:rPr>
              <a:t>, and not necessarily </a:t>
            </a:r>
            <a:r>
              <a:rPr lang="en-US" sz="3400" b="1" dirty="0">
                <a:latin typeface="Legacy Sans OS ITC TT" panose="00000400000000000000" pitchFamily="2" charset="0"/>
              </a:rPr>
              <a:t>to the same degree</a:t>
            </a:r>
            <a:r>
              <a:rPr lang="en-US" sz="3400" dirty="0" smtClean="0">
                <a:latin typeface="Legacy Sans OS ITC TT" panose="00000400000000000000" pitchFamily="2" charset="0"/>
              </a:rPr>
              <a:t>.” – Robyn Ochs</a:t>
            </a:r>
            <a:endParaRPr lang="en-US" sz="3400" dirty="0">
              <a:latin typeface="Legacy Sans OS ITC TT" panose="00000400000000000000" pitchFamily="2" charset="0"/>
              <a:cs typeface="Century Gothic"/>
            </a:endParaRPr>
          </a:p>
        </p:txBody>
      </p:sp>
      <p:sp>
        <p:nvSpPr>
          <p:cNvPr id="4" name="TextBox 3"/>
          <p:cNvSpPr txBox="1"/>
          <p:nvPr/>
        </p:nvSpPr>
        <p:spPr>
          <a:xfrm>
            <a:off x="1662930" y="6467476"/>
            <a:ext cx="6553200" cy="307777"/>
          </a:xfrm>
          <a:prstGeom prst="rect">
            <a:avLst/>
          </a:prstGeom>
          <a:noFill/>
        </p:spPr>
        <p:txBody>
          <a:bodyPr wrap="square" rtlCol="0">
            <a:spAutoFit/>
          </a:bodyPr>
          <a:lstStyle/>
          <a:p>
            <a:r>
              <a:rPr lang="en-US" sz="1400" dirty="0">
                <a:solidFill>
                  <a:srgbClr val="5F2363"/>
                </a:solidFill>
              </a:rPr>
              <a:t>© Robyn Ochs www.robynochs.com</a:t>
            </a:r>
          </a:p>
        </p:txBody>
      </p:sp>
      <p:pic>
        <p:nvPicPr>
          <p:cNvPr id="1026" name="Picture 2" descr="ROBYN OCHS DOESN'T SEEM TO NEED AN UMBR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1" y="1744394"/>
            <a:ext cx="4495800" cy="4076701"/>
          </a:xfrm>
          <a:prstGeom prst="rect">
            <a:avLst/>
          </a:prstGeom>
          <a:solidFill>
            <a:srgbClr val="FFFFFF">
              <a:shade val="85000"/>
            </a:srgbClr>
          </a:solidFill>
          <a:ln w="381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2063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0"/>
            <a:ext cx="10930597" cy="1508760"/>
          </a:xfrm>
        </p:spPr>
        <p:txBody>
          <a:bodyPr>
            <a:normAutofit/>
          </a:bodyPr>
          <a:lstStyle/>
          <a:p>
            <a:pPr algn="ctr"/>
            <a:r>
              <a:rPr lang="en-US" sz="5000" dirty="0" smtClean="0"/>
              <a:t>Bi coming out process is unique</a:t>
            </a:r>
            <a:endParaRPr lang="en-US" sz="5000" dirty="0"/>
          </a:p>
        </p:txBody>
      </p:sp>
      <p:sp>
        <p:nvSpPr>
          <p:cNvPr id="3" name="Content Placeholder 2"/>
          <p:cNvSpPr>
            <a:spLocks noGrp="1"/>
          </p:cNvSpPr>
          <p:nvPr>
            <p:ph idx="1"/>
          </p:nvPr>
        </p:nvSpPr>
        <p:spPr>
          <a:xfrm>
            <a:off x="1716757" y="4970104"/>
            <a:ext cx="8627515" cy="1388493"/>
          </a:xfrm>
        </p:spPr>
        <p:style>
          <a:lnRef idx="0">
            <a:schemeClr val="accent1"/>
          </a:lnRef>
          <a:fillRef idx="3">
            <a:schemeClr val="accent1"/>
          </a:fillRef>
          <a:effectRef idx="3">
            <a:schemeClr val="accent1"/>
          </a:effectRef>
          <a:fontRef idx="minor">
            <a:schemeClr val="lt1"/>
          </a:fontRef>
        </p:style>
        <p:txBody>
          <a:bodyPr anchor="t">
            <a:noAutofit/>
          </a:bodyPr>
          <a:lstStyle/>
          <a:p>
            <a:pPr lvl="1">
              <a:spcAft>
                <a:spcPts val="1200"/>
              </a:spcAft>
              <a:buFont typeface="Wingdings" panose="05000000000000000000" pitchFamily="2" charset="2"/>
              <a:buChar char="Ø"/>
            </a:pPr>
            <a:r>
              <a:rPr lang="en-US" sz="2000" dirty="0">
                <a:solidFill>
                  <a:schemeClr val="tx2"/>
                </a:solidFill>
              </a:rPr>
              <a:t>More </a:t>
            </a:r>
            <a:r>
              <a:rPr lang="en-US" sz="2000" dirty="0" smtClean="0">
                <a:solidFill>
                  <a:schemeClr val="tx2"/>
                </a:solidFill>
              </a:rPr>
              <a:t>stages than gay/lesbian coming out</a:t>
            </a:r>
            <a:endParaRPr lang="en-US" sz="2000" dirty="0">
              <a:solidFill>
                <a:schemeClr val="tx2"/>
              </a:solidFill>
            </a:endParaRPr>
          </a:p>
          <a:p>
            <a:pPr lvl="1">
              <a:spcAft>
                <a:spcPts val="1200"/>
              </a:spcAft>
              <a:buFont typeface="Wingdings" panose="05000000000000000000" pitchFamily="2" charset="2"/>
              <a:buChar char="Ø"/>
            </a:pPr>
            <a:r>
              <a:rPr lang="en-US" sz="2000" dirty="0"/>
              <a:t>Final stage is different and includes continued “identity maintenance” </a:t>
            </a:r>
          </a:p>
          <a:p>
            <a:pPr lvl="1">
              <a:spcAft>
                <a:spcPts val="1200"/>
              </a:spcAft>
              <a:buFont typeface="Wingdings" panose="05000000000000000000" pitchFamily="2" charset="2"/>
              <a:buChar char="Ø"/>
            </a:pPr>
            <a:r>
              <a:rPr lang="en-US" sz="2000" dirty="0">
                <a:solidFill>
                  <a:schemeClr val="tx2"/>
                </a:solidFill>
              </a:rPr>
              <a:t>Coming out later in </a:t>
            </a:r>
            <a:r>
              <a:rPr lang="en-US" sz="2000" dirty="0" smtClean="0">
                <a:solidFill>
                  <a:schemeClr val="tx2"/>
                </a:solidFill>
              </a:rPr>
              <a:t>life</a:t>
            </a:r>
            <a:endParaRPr lang="en-US" sz="2000" dirty="0"/>
          </a:p>
        </p:txBody>
      </p:sp>
      <p:sp>
        <p:nvSpPr>
          <p:cNvPr id="5" name="Rectangle 4"/>
          <p:cNvSpPr/>
          <p:nvPr/>
        </p:nvSpPr>
        <p:spPr>
          <a:xfrm>
            <a:off x="182880" y="6564056"/>
            <a:ext cx="8482818" cy="276999"/>
          </a:xfrm>
          <a:prstGeom prst="rect">
            <a:avLst/>
          </a:prstGeom>
        </p:spPr>
        <p:txBody>
          <a:bodyPr wrap="square">
            <a:spAutoFit/>
          </a:bodyPr>
          <a:lstStyle/>
          <a:p>
            <a:r>
              <a:rPr lang="en-US" sz="1200" dirty="0" smtClean="0"/>
              <a:t>© Bi Psychologist Dr. Mimi Hoang, drmimihoang@gmail.com</a:t>
            </a:r>
            <a:endParaRPr lang="en-US" sz="1200" dirty="0"/>
          </a:p>
        </p:txBody>
      </p:sp>
      <p:sp>
        <p:nvSpPr>
          <p:cNvPr id="7" name="TextBox 6"/>
          <p:cNvSpPr txBox="1"/>
          <p:nvPr/>
        </p:nvSpPr>
        <p:spPr>
          <a:xfrm>
            <a:off x="10551885" y="5394505"/>
            <a:ext cx="1509486" cy="1169551"/>
          </a:xfrm>
          <a:prstGeom prst="rect">
            <a:avLst/>
          </a:prstGeom>
          <a:noFill/>
        </p:spPr>
        <p:txBody>
          <a:bodyPr wrap="square" rtlCol="0">
            <a:spAutoFit/>
          </a:bodyPr>
          <a:lstStyle/>
          <a:p>
            <a:pPr algn="ctr"/>
            <a:r>
              <a:rPr lang="en-US" sz="1400" i="1" dirty="0" smtClean="0"/>
              <a:t>Pic: 2013 Bi Community Issues Roundtable at the White House Attendees</a:t>
            </a:r>
            <a:endParaRPr lang="en-US" sz="1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776" y="1127578"/>
            <a:ext cx="11047267" cy="3842526"/>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2514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90515"/>
            <a:ext cx="11676184" cy="1508760"/>
          </a:xfrm>
        </p:spPr>
        <p:txBody>
          <a:bodyPr anchor="t">
            <a:normAutofit/>
          </a:bodyPr>
          <a:lstStyle/>
          <a:p>
            <a:pPr algn="ctr"/>
            <a:r>
              <a:rPr lang="en-US" sz="6000" dirty="0"/>
              <a:t>Labels </a:t>
            </a:r>
            <a:r>
              <a:rPr lang="en-US" sz="6000" dirty="0" smtClean="0"/>
              <a:t>are important to us</a:t>
            </a:r>
            <a:endParaRPr lang="en-US" sz="6000" dirty="0"/>
          </a:p>
        </p:txBody>
      </p:sp>
      <p:sp>
        <p:nvSpPr>
          <p:cNvPr id="3" name="Content Placeholder 2"/>
          <p:cNvSpPr>
            <a:spLocks noGrp="1"/>
          </p:cNvSpPr>
          <p:nvPr>
            <p:ph idx="1"/>
          </p:nvPr>
        </p:nvSpPr>
        <p:spPr>
          <a:xfrm>
            <a:off x="5996369" y="1181687"/>
            <a:ext cx="6105379" cy="5440848"/>
          </a:xfrm>
        </p:spPr>
        <p:txBody>
          <a:bodyPr anchor="t">
            <a:noAutofit/>
          </a:bodyPr>
          <a:lstStyle/>
          <a:p>
            <a:pPr fontAlgn="base"/>
            <a:r>
              <a:rPr lang="en-US" sz="2200" dirty="0"/>
              <a:t>Bisexual is a </a:t>
            </a:r>
            <a:r>
              <a:rPr lang="en-US" sz="2200" b="1" dirty="0"/>
              <a:t>Community Identity Label </a:t>
            </a:r>
            <a:r>
              <a:rPr lang="en-US" sz="2200" dirty="0"/>
              <a:t>(similar to “lesbian,” “gay,” “straight,” or “queer”). </a:t>
            </a:r>
            <a:endParaRPr lang="en-US" sz="2200" dirty="0" smtClean="0"/>
          </a:p>
          <a:p>
            <a:pPr fontAlgn="base"/>
            <a:r>
              <a:rPr lang="en-US" sz="2200" dirty="0" smtClean="0"/>
              <a:t>Many </a:t>
            </a:r>
            <a:r>
              <a:rPr lang="en-US" sz="2200" dirty="0"/>
              <a:t>bisexuals use </a:t>
            </a:r>
            <a:r>
              <a:rPr lang="en-US" sz="2200" b="1" dirty="0"/>
              <a:t>Personal Identity Labels </a:t>
            </a:r>
            <a:r>
              <a:rPr lang="en-US" sz="2200" dirty="0"/>
              <a:t>that serve a vital function in describing differences while giving each individual a space to be unique. </a:t>
            </a:r>
            <a:endParaRPr lang="en-US" sz="2200" dirty="0" smtClean="0"/>
          </a:p>
          <a:p>
            <a:pPr fontAlgn="base"/>
            <a:r>
              <a:rPr lang="en-US" sz="2200" dirty="0" smtClean="0"/>
              <a:t>Personal </a:t>
            </a:r>
            <a:r>
              <a:rPr lang="en-US" sz="2200" dirty="0"/>
              <a:t>Identity </a:t>
            </a:r>
            <a:r>
              <a:rPr lang="en-US" sz="2200" dirty="0" smtClean="0"/>
              <a:t>Labels can include (</a:t>
            </a:r>
            <a:r>
              <a:rPr lang="en-US" sz="2200" b="1" dirty="0" smtClean="0"/>
              <a:t>but would never be limited to</a:t>
            </a:r>
            <a:r>
              <a:rPr lang="en-US" sz="2200" dirty="0" smtClean="0"/>
              <a:t>): fluid, multisexual, non-monosexual, pansexual, polysexual, </a:t>
            </a:r>
            <a:r>
              <a:rPr lang="en-US" sz="2200" dirty="0" err="1" smtClean="0"/>
              <a:t>pomosexual</a:t>
            </a:r>
            <a:r>
              <a:rPr lang="en-US" sz="2200" dirty="0" smtClean="0"/>
              <a:t>, and omnisexual. </a:t>
            </a:r>
          </a:p>
          <a:p>
            <a:pPr fontAlgn="base"/>
            <a:r>
              <a:rPr lang="en-US" sz="2200" dirty="0"/>
              <a:t>The internal conversation between bi, pan, fluid, queer community members about labels should not be used as a rationale for not serving the needs of the same community</a:t>
            </a:r>
            <a:r>
              <a:rPr lang="en-US" sz="2200" dirty="0" smtClean="0"/>
              <a:t>.</a:t>
            </a:r>
            <a:endParaRPr lang="en-US" sz="2200" dirty="0"/>
          </a:p>
        </p:txBody>
      </p:sp>
      <p:pic>
        <p:nvPicPr>
          <p:cNvPr id="4" name="Picture 2" descr="https://scontent-b-lax.xx.fbcdn.net/hphotos-prn2/v/t34.0-12/10154871_10202627743409258_405407512_n.jpg?oh=2bee9e09801fb71c7ef58d454778e9e8&amp;oe=53325370"/>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81353" y="1682908"/>
            <a:ext cx="5715016" cy="3540136"/>
          </a:xfrm>
          <a:prstGeom prst="rect">
            <a:avLst/>
          </a:prstGeom>
          <a:solidFill>
            <a:srgbClr val="FFFFFF">
              <a:shade val="85000"/>
            </a:srgbClr>
          </a:solidFill>
          <a:ln w="381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404431" y="5336313"/>
            <a:ext cx="5715015" cy="369332"/>
          </a:xfrm>
          <a:prstGeom prst="rect">
            <a:avLst/>
          </a:prstGeom>
          <a:noFill/>
        </p:spPr>
        <p:txBody>
          <a:bodyPr wrap="square" rtlCol="0">
            <a:spAutoFit/>
          </a:bodyPr>
          <a:lstStyle/>
          <a:p>
            <a:pPr algn="ctr"/>
            <a:r>
              <a:rPr lang="en-US" i="1" dirty="0" smtClean="0"/>
              <a:t>Image courtesy of The Bisexual Resource Center</a:t>
            </a:r>
            <a:endParaRPr lang="en-US" i="1" dirty="0"/>
          </a:p>
        </p:txBody>
      </p:sp>
    </p:spTree>
    <p:extLst>
      <p:ext uri="{BB962C8B-B14F-4D97-AF65-F5344CB8AC3E}">
        <p14:creationId xmlns:p14="http://schemas.microsoft.com/office/powerpoint/2010/main" val="33744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2" y="107635"/>
            <a:ext cx="11676184" cy="1508760"/>
          </a:xfrm>
        </p:spPr>
        <p:txBody>
          <a:bodyPr anchor="t">
            <a:normAutofit/>
          </a:bodyPr>
          <a:lstStyle/>
          <a:p>
            <a:pPr algn="ctr"/>
            <a:r>
              <a:rPr lang="en-US" sz="6000" dirty="0" smtClean="0"/>
              <a:t>Bisexual identities</a:t>
            </a:r>
            <a:endParaRPr lang="en-US" sz="6000" dirty="0"/>
          </a:p>
        </p:txBody>
      </p:sp>
      <p:sp>
        <p:nvSpPr>
          <p:cNvPr id="3" name="Content Placeholder 2"/>
          <p:cNvSpPr>
            <a:spLocks noGrp="1"/>
          </p:cNvSpPr>
          <p:nvPr>
            <p:ph idx="1"/>
          </p:nvPr>
        </p:nvSpPr>
        <p:spPr>
          <a:xfrm>
            <a:off x="6809787" y="1083213"/>
            <a:ext cx="5147750" cy="5587862"/>
          </a:xfrm>
        </p:spPr>
        <p:txBody>
          <a:bodyPr>
            <a:noAutofit/>
          </a:bodyPr>
          <a:lstStyle/>
          <a:p>
            <a:pPr fontAlgn="base"/>
            <a:r>
              <a:rPr lang="en-US" sz="2200" dirty="0" smtClean="0"/>
              <a:t>“</a:t>
            </a:r>
            <a:r>
              <a:rPr lang="en-US" sz="2200" dirty="0"/>
              <a:t>Bisexual or Pansexual?” </a:t>
            </a:r>
            <a:r>
              <a:rPr lang="en-US" sz="2200" dirty="0" smtClean="0"/>
              <a:t>can </a:t>
            </a:r>
            <a:r>
              <a:rPr lang="en-US" sz="2200" dirty="0"/>
              <a:t>be considered equivalent </a:t>
            </a:r>
            <a:r>
              <a:rPr lang="en-US" sz="2200" dirty="0" smtClean="0"/>
              <a:t>to internal community conversations many gay </a:t>
            </a:r>
            <a:r>
              <a:rPr lang="en-US" sz="2200" dirty="0"/>
              <a:t>and </a:t>
            </a:r>
            <a:r>
              <a:rPr lang="en-US" sz="2200" dirty="0" smtClean="0"/>
              <a:t>lesbian people have regarding personal approaches (e.g. “masculine,” </a:t>
            </a:r>
            <a:r>
              <a:rPr lang="en-US" sz="2200" dirty="0"/>
              <a:t>“</a:t>
            </a:r>
            <a:r>
              <a:rPr lang="en-US" sz="2200" dirty="0" smtClean="0"/>
              <a:t>butch,” </a:t>
            </a:r>
            <a:r>
              <a:rPr lang="en-US" sz="2200" dirty="0"/>
              <a:t>or “femme</a:t>
            </a:r>
            <a:r>
              <a:rPr lang="en-US" sz="2200" dirty="0" smtClean="0"/>
              <a:t>”). </a:t>
            </a:r>
          </a:p>
          <a:p>
            <a:pPr fontAlgn="base"/>
            <a:r>
              <a:rPr lang="en-US" sz="2200" dirty="0" smtClean="0"/>
              <a:t>Don’t “identity police” but DO spend time </a:t>
            </a:r>
            <a:r>
              <a:rPr lang="en-US" sz="2200" dirty="0"/>
              <a:t>acknowledging the diversity that exists within the “B in LGBT”</a:t>
            </a:r>
          </a:p>
          <a:p>
            <a:pPr fontAlgn="base"/>
            <a:r>
              <a:rPr lang="en-US" sz="2200" dirty="0" smtClean="0"/>
              <a:t>Bi </a:t>
            </a:r>
            <a:r>
              <a:rPr lang="en-US" sz="2200" dirty="0"/>
              <a:t>people can “come out” while in a same-sex or different sex relationship. Coming out as bisexual does not itself indicate a person’s relationship status (e.g. single) or relationship type (e.g. monogamous).</a:t>
            </a:r>
          </a:p>
          <a:p>
            <a:pPr fontAlgn="base"/>
            <a:endParaRPr lang="en-US" sz="2200" dirty="0"/>
          </a:p>
        </p:txBody>
      </p:sp>
      <p:pic>
        <p:nvPicPr>
          <p:cNvPr id="8" name="Picture 7"/>
          <p:cNvPicPr>
            <a:picLocks noChangeAspect="1"/>
          </p:cNvPicPr>
          <p:nvPr/>
        </p:nvPicPr>
        <p:blipFill>
          <a:blip r:embed="rId2"/>
          <a:stretch>
            <a:fillRect/>
          </a:stretch>
        </p:blipFill>
        <p:spPr>
          <a:xfrm>
            <a:off x="281353" y="1441243"/>
            <a:ext cx="6405359" cy="4270239"/>
          </a:xfrm>
          <a:prstGeom prst="rect">
            <a:avLst/>
          </a:prstGeom>
          <a:ln w="38100">
            <a:solidFill>
              <a:schemeClr val="accent3"/>
            </a:solidFill>
          </a:ln>
        </p:spPr>
      </p:pic>
      <p:sp>
        <p:nvSpPr>
          <p:cNvPr id="9" name="TextBox 8"/>
          <p:cNvSpPr txBox="1"/>
          <p:nvPr/>
        </p:nvSpPr>
        <p:spPr>
          <a:xfrm>
            <a:off x="281352" y="5711482"/>
            <a:ext cx="6405359" cy="369332"/>
          </a:xfrm>
          <a:prstGeom prst="rect">
            <a:avLst/>
          </a:prstGeom>
          <a:noFill/>
        </p:spPr>
        <p:txBody>
          <a:bodyPr wrap="square" rtlCol="0">
            <a:spAutoFit/>
          </a:bodyPr>
          <a:lstStyle/>
          <a:p>
            <a:pPr algn="ctr"/>
            <a:r>
              <a:rPr lang="en-US" i="1" dirty="0" smtClean="0"/>
              <a:t>2014 Poll on bisexual labels by The </a:t>
            </a:r>
            <a:r>
              <a:rPr lang="en-US" i="1" dirty="0" err="1" smtClean="0"/>
              <a:t>BiCast</a:t>
            </a:r>
            <a:r>
              <a:rPr lang="en-US" i="1" dirty="0" smtClean="0"/>
              <a:t> (a bi podcast)</a:t>
            </a:r>
            <a:endParaRPr lang="en-US" i="1" dirty="0"/>
          </a:p>
        </p:txBody>
      </p:sp>
    </p:spTree>
    <p:extLst>
      <p:ext uri="{BB962C8B-B14F-4D97-AF65-F5344CB8AC3E}">
        <p14:creationId xmlns:p14="http://schemas.microsoft.com/office/powerpoint/2010/main" val="577914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71" y="265354"/>
            <a:ext cx="11676184" cy="967850"/>
          </a:xfrm>
        </p:spPr>
        <p:txBody>
          <a:bodyPr anchor="t">
            <a:normAutofit/>
          </a:bodyPr>
          <a:lstStyle/>
          <a:p>
            <a:pPr algn="ctr"/>
            <a:r>
              <a:rPr lang="en-US" sz="5400" dirty="0"/>
              <a:t>The b is important for the </a:t>
            </a:r>
            <a:r>
              <a:rPr lang="en-US" sz="5400" dirty="0" err="1"/>
              <a:t>lgbt</a:t>
            </a:r>
            <a:r>
              <a:rPr lang="en-US" sz="5400" dirty="0"/>
              <a:t> community</a:t>
            </a:r>
          </a:p>
        </p:txBody>
      </p:sp>
      <p:sp>
        <p:nvSpPr>
          <p:cNvPr id="5" name="Rectangle 4"/>
          <p:cNvSpPr/>
          <p:nvPr/>
        </p:nvSpPr>
        <p:spPr>
          <a:xfrm>
            <a:off x="9307684" y="6548401"/>
            <a:ext cx="2373983" cy="338554"/>
          </a:xfrm>
          <a:prstGeom prst="rect">
            <a:avLst/>
          </a:prstGeom>
        </p:spPr>
        <p:txBody>
          <a:bodyPr wrap="none">
            <a:spAutoFit/>
          </a:bodyPr>
          <a:lstStyle/>
          <a:p>
            <a:r>
              <a:rPr lang="en-US" sz="1600" dirty="0"/>
              <a:t>Source, Williams Institute</a:t>
            </a:r>
          </a:p>
        </p:txBody>
      </p:sp>
      <p:pic>
        <p:nvPicPr>
          <p:cNvPr id="3074" name="Picture 2" descr="http://inequalitybyinteriordesign.files.wordpress.com/2013/10/gates-gay-identity-dataset-compari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102" y="1210798"/>
            <a:ext cx="9757921" cy="5277870"/>
          </a:xfrm>
          <a:prstGeom prst="round2DiagRect">
            <a:avLst>
              <a:gd name="adj1" fmla="val 16667"/>
              <a:gd name="adj2" fmla="val 0"/>
            </a:avLst>
          </a:prstGeom>
          <a:ln w="381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919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ustom 2">
      <a:dk1>
        <a:sysClr val="windowText" lastClr="000000"/>
      </a:dk1>
      <a:lt1>
        <a:sysClr val="window" lastClr="FFFFFF"/>
      </a:lt1>
      <a:dk2>
        <a:srgbClr val="454551"/>
      </a:dk2>
      <a:lt2>
        <a:srgbClr val="E7E2F8"/>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ustom 21">
      <a:majorFont>
        <a:latin typeface="Dream Orphans"/>
        <a:ea typeface=""/>
        <a:cs typeface=""/>
      </a:majorFont>
      <a:minorFont>
        <a:latin typeface="Legacy Sans OS ITC TT"/>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23635</TotalTime>
  <Words>2596</Words>
  <Application>Microsoft Office PowerPoint</Application>
  <PresentationFormat>Widescreen</PresentationFormat>
  <Paragraphs>181</Paragraphs>
  <Slides>28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Arial</vt:lpstr>
      <vt:lpstr>Calibri</vt:lpstr>
      <vt:lpstr>Century Gothic</vt:lpstr>
      <vt:lpstr>Dream Orphans</vt:lpstr>
      <vt:lpstr>Garamond</vt:lpstr>
      <vt:lpstr>Legacy Sans OS ITC TT</vt:lpstr>
      <vt:lpstr>Questrial</vt:lpstr>
      <vt:lpstr>Wingdings</vt:lpstr>
      <vt:lpstr>Celestial</vt:lpstr>
      <vt:lpstr>Bisexual Community Presentation</vt:lpstr>
      <vt:lpstr>Important moments in bi history</vt:lpstr>
      <vt:lpstr>PowerPoint Presentation</vt:lpstr>
      <vt:lpstr>bisexual = historical significance</vt:lpstr>
      <vt:lpstr>Bisexual definition</vt:lpstr>
      <vt:lpstr>Bi coming out process is unique</vt:lpstr>
      <vt:lpstr>Labels are important to us</vt:lpstr>
      <vt:lpstr>Bisexual identities</vt:lpstr>
      <vt:lpstr>The b is important for the lgbt community</vt:lpstr>
      <vt:lpstr>Bisexual Data collection</vt:lpstr>
      <vt:lpstr>We Face Extreme Health Disparities</vt:lpstr>
      <vt:lpstr>Mental Health</vt:lpstr>
      <vt:lpstr>Suicidality</vt:lpstr>
      <vt:lpstr>Bi women at incredible risk of rape</vt:lpstr>
      <vt:lpstr>Age at time of first completed rape victimization</vt:lpstr>
      <vt:lpstr>Sexual violence is a universal disparity</vt:lpstr>
      <vt:lpstr>Intimate partner violence</vt:lpstr>
      <vt:lpstr>PowerPoint Presentation</vt:lpstr>
      <vt:lpstr>Poverty</vt:lpstr>
      <vt:lpstr>Funding disparities present in both public and private service providers and funders</vt:lpstr>
      <vt:lpstr>Bisexual Workplace Discrimination</vt:lpstr>
      <vt:lpstr>Bisexual stigma</vt:lpstr>
      <vt:lpstr>PowerPoint Presentation</vt:lpstr>
      <vt:lpstr>Addressing the Stigma of Bisexuality Helps Save Lives</vt:lpstr>
      <vt:lpstr>PowerPoint Presentation</vt:lpstr>
      <vt:lpstr>PowerPoint Presentation</vt:lpstr>
      <vt:lpstr>RECOMMENDATIONS </vt:lpstr>
      <vt:lpstr>Questions and Comments</vt:lpstr>
    </vt:vector>
  </TitlesOfParts>
  <Company>BiNetUSA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Bisexual Community Issues Presentation_May_2014_BiNetUSA</dc:title>
  <dc:creator>Faith Cheltenham</dc:creator>
  <cp:lastModifiedBy>Faith Cheltenham</cp:lastModifiedBy>
  <cp:revision>173</cp:revision>
  <cp:lastPrinted>2014-06-03T00:01:06Z</cp:lastPrinted>
  <dcterms:created xsi:type="dcterms:W3CDTF">2014-03-18T21:32:59Z</dcterms:created>
  <dcterms:modified xsi:type="dcterms:W3CDTF">2014-07-30T02:18:24Z</dcterms:modified>
</cp:coreProperties>
</file>